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256" r:id="rId2"/>
    <p:sldId id="394" r:id="rId3"/>
    <p:sldId id="416" r:id="rId4"/>
    <p:sldId id="417" r:id="rId5"/>
    <p:sldId id="419" r:id="rId6"/>
    <p:sldId id="420" r:id="rId7"/>
    <p:sldId id="386" r:id="rId8"/>
    <p:sldId id="396" r:id="rId9"/>
    <p:sldId id="397" r:id="rId10"/>
    <p:sldId id="398" r:id="rId11"/>
    <p:sldId id="399" r:id="rId12"/>
    <p:sldId id="400" r:id="rId13"/>
    <p:sldId id="401" r:id="rId14"/>
    <p:sldId id="402" r:id="rId15"/>
    <p:sldId id="403" r:id="rId16"/>
    <p:sldId id="405" r:id="rId17"/>
    <p:sldId id="404" r:id="rId18"/>
    <p:sldId id="406" r:id="rId19"/>
    <p:sldId id="407" r:id="rId20"/>
    <p:sldId id="408" r:id="rId21"/>
    <p:sldId id="410" r:id="rId22"/>
    <p:sldId id="411" r:id="rId23"/>
    <p:sldId id="412" r:id="rId24"/>
    <p:sldId id="413" r:id="rId25"/>
    <p:sldId id="415" r:id="rId26"/>
    <p:sldId id="414"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444" r:id="rId51"/>
    <p:sldId id="445" r:id="rId52"/>
    <p:sldId id="446" r:id="rId53"/>
    <p:sldId id="447" r:id="rId54"/>
    <p:sldId id="471" r:id="rId55"/>
    <p:sldId id="469" r:id="rId56"/>
    <p:sldId id="470"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8"/>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2021/4/19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必须检查它以确保它指向一个有效的地址。这是Java开发人员经常面临的情况，并导致对nil的深仇大恨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因此，java主要解决C++未检查异常问题，并引入了一系列自己的异常。然而，我认为java并没有解决C++的实际问题，也没有解决问题。如何向函数的调用者发出出错信号的问题。</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在一个互联网的世界里，网络的每一个输入都必须被认为是恶意的，把一个字符串解析成一个日期真的是个例外吗？当然不是。</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evblogs.microsoft.com/oldnewthing/?p=36693"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2</a:t>
            </a:r>
            <a:r>
              <a:rPr kumimoji="1" lang="zh-CN" altLang="en-US"/>
              <a:t>课</a:t>
            </a:r>
          </a:p>
          <a:p>
            <a:r>
              <a:rPr kumimoji="1" lang="zh-CN" altLang="en-US"/>
              <a:t>Go 语言实践 - </a:t>
            </a:r>
            <a:r>
              <a:rPr kumimoji="1" lang="en-US" altLang="zh-CN"/>
              <a:t>error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3" name="图片 2"/>
          <p:cNvPicPr>
            <a:picLocks noChangeAspect="1"/>
          </p:cNvPicPr>
          <p:nvPr/>
        </p:nvPicPr>
        <p:blipFill>
          <a:blip r:embed="rId3"/>
          <a:stretch>
            <a:fillRect/>
          </a:stretch>
        </p:blipFill>
        <p:spPr>
          <a:xfrm>
            <a:off x="4404077" y="2479310"/>
            <a:ext cx="15287421" cy="1009729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4909805" y="2289600"/>
            <a:ext cx="13938937" cy="1058230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3" name="图片 2"/>
          <p:cNvPicPr>
            <a:picLocks noChangeAspect="1"/>
          </p:cNvPicPr>
          <p:nvPr/>
        </p:nvPicPr>
        <p:blipFill>
          <a:blip r:embed="rId3"/>
          <a:stretch>
            <a:fillRect/>
          </a:stretch>
        </p:blipFill>
        <p:spPr>
          <a:xfrm>
            <a:off x="5563561" y="2289600"/>
            <a:ext cx="12256608" cy="99974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4998719" y="3247390"/>
            <a:ext cx="14392536" cy="921600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sp>
        <p:nvSpPr>
          <p:cNvPr id="4" name="文本占位符 3"/>
          <p:cNvSpPr>
            <a:spLocks noGrp="1"/>
          </p:cNvSpPr>
          <p:nvPr>
            <p:ph type="body" sz="quarter" idx="11"/>
          </p:nvPr>
        </p:nvSpPr>
        <p:spPr>
          <a:xfrm>
            <a:off x="2462530" y="2731770"/>
            <a:ext cx="19457670" cy="10191115"/>
          </a:xfrm>
        </p:spPr>
        <p:txBody>
          <a:bodyPr anchor="t" anchorCtr="0">
            <a:noAutofit/>
          </a:bodyPr>
          <a:lstStyle/>
          <a:p>
            <a:pPr>
              <a:buFont typeface="Arial" panose="020B0604020202090204" pitchFamily="34" charset="0"/>
            </a:pPr>
            <a:r>
              <a:rPr lang="zh-CN" altLang="en-US" sz="3200">
                <a:solidFill>
                  <a:schemeClr val="bg1"/>
                </a:solidFill>
                <a:latin typeface="Alibaba PuHuiTi R" pitchFamily="18" charset="-122"/>
                <a:sym typeface="+mn-ea"/>
              </a:rPr>
              <a:t>对于真正意外的情况，那些表示不可恢复的程序错误，例如索引越界、不可恢复的环境问题、栈溢出，我们才使用 </a:t>
            </a:r>
            <a:r>
              <a:rPr lang="en-US" altLang="zh-CN" sz="3200">
                <a:solidFill>
                  <a:schemeClr val="bg1"/>
                </a:solidFill>
                <a:latin typeface="Alibaba PuHuiTi R" pitchFamily="18" charset="-122"/>
                <a:sym typeface="+mn-ea"/>
              </a:rPr>
              <a:t>panic</a:t>
            </a:r>
            <a:r>
              <a:rPr lang="zh-CN" altLang="en-US" sz="3200">
                <a:solidFill>
                  <a:schemeClr val="bg1"/>
                </a:solidFill>
                <a:latin typeface="Alibaba PuHuiTi R" pitchFamily="18" charset="-122"/>
                <a:sym typeface="+mn-ea"/>
              </a:rPr>
              <a:t>。对于其他的错误情况，我们应该是期望使用 </a:t>
            </a:r>
            <a:r>
              <a:rPr lang="en-US" altLang="zh-CN" sz="3200">
                <a:solidFill>
                  <a:schemeClr val="bg1"/>
                </a:solidFill>
                <a:latin typeface="Alibaba PuHuiTi R" pitchFamily="18" charset="-122"/>
                <a:sym typeface="+mn-ea"/>
              </a:rPr>
              <a:t>error </a:t>
            </a:r>
            <a:r>
              <a:rPr lang="zh-CN" altLang="en-US" sz="3200">
                <a:solidFill>
                  <a:schemeClr val="bg1"/>
                </a:solidFill>
                <a:latin typeface="Alibaba PuHuiTi R" pitchFamily="18" charset="-122"/>
                <a:sym typeface="+mn-ea"/>
              </a:rPr>
              <a:t>来进行判定。</a:t>
            </a:r>
          </a:p>
          <a:p>
            <a:pPr>
              <a:buFont typeface="Arial" panose="020B0604020202090204" pitchFamily="34" charset="0"/>
            </a:pPr>
            <a:r>
              <a:rPr lang="en-US" altLang="zh-CN" sz="3200">
                <a:solidFill>
                  <a:schemeClr val="accent2"/>
                </a:solidFill>
                <a:latin typeface="Alibaba PuHuiTi R" pitchFamily="18" charset="-122"/>
                <a:sym typeface="+mn-ea"/>
              </a:rPr>
              <a:t>Y</a:t>
            </a:r>
            <a:r>
              <a:rPr lang="zh-CN" altLang="en-US" sz="3200">
                <a:solidFill>
                  <a:schemeClr val="accent2"/>
                </a:solidFill>
                <a:latin typeface="Alibaba PuHuiTi R" pitchFamily="18" charset="-122"/>
                <a:sym typeface="+mn-ea"/>
              </a:rPr>
              <a:t>ou only need to check the error value if you care about the result.  </a:t>
            </a:r>
            <a:r>
              <a:rPr lang="en-US" altLang="zh-CN" sz="3200">
                <a:solidFill>
                  <a:schemeClr val="accent2"/>
                </a:solidFill>
                <a:latin typeface="Alibaba PuHuiTi R" pitchFamily="18" charset="-122"/>
                <a:sym typeface="+mn-ea"/>
              </a:rPr>
              <a:t>-- Dave</a:t>
            </a:r>
            <a:endParaRPr lang="zh-CN" altLang="en-US" sz="3200">
              <a:solidFill>
                <a:schemeClr val="accent2"/>
              </a:solidFill>
              <a:latin typeface="Alibaba PuHuiTi R" pitchFamily="18" charset="-122"/>
              <a:sym typeface="+mn-ea"/>
            </a:endParaRPr>
          </a:p>
          <a:p>
            <a:pPr>
              <a:buFont typeface="Arial" panose="020B0604020202090204" pitchFamily="34" charset="0"/>
            </a:pPr>
            <a:r>
              <a:rPr lang="zh-CN" altLang="en-US" sz="3200">
                <a:solidFill>
                  <a:schemeClr val="accent2"/>
                </a:solidFill>
                <a:latin typeface="Alibaba PuHuiTi R" pitchFamily="18" charset="-122"/>
                <a:sym typeface="+mn-ea"/>
              </a:rPr>
              <a:t>This </a:t>
            </a:r>
            <a:r>
              <a:rPr lang="zh-CN" altLang="en-US" sz="3200">
                <a:solidFill>
                  <a:schemeClr val="accent2"/>
                </a:solidFill>
                <a:latin typeface="Alibaba PuHuiTi R" pitchFamily="18" charset="-122"/>
                <a:sym typeface="+mn-ea"/>
                <a:hlinkClick r:id="rId3" action="ppaction://hlinkfile"/>
              </a:rPr>
              <a:t>blog post </a:t>
            </a:r>
            <a:r>
              <a:rPr lang="zh-CN" altLang="en-US" sz="3200">
                <a:solidFill>
                  <a:schemeClr val="accent2"/>
                </a:solidFill>
                <a:latin typeface="Alibaba PuHuiTi R" pitchFamily="18" charset="-122"/>
                <a:sym typeface="+mn-ea"/>
              </a:rPr>
              <a:t>from Microsoft</a:t>
            </a:r>
            <a:r>
              <a:rPr lang="en-US" altLang="zh-CN" sz="3200">
                <a:solidFill>
                  <a:schemeClr val="accent2"/>
                </a:solidFill>
                <a:latin typeface="Alibaba PuHuiTi R" pitchFamily="18" charset="-122"/>
                <a:sym typeface="+mn-ea"/>
              </a:rPr>
              <a:t>’s</a:t>
            </a:r>
            <a:r>
              <a:rPr lang="zh-CN" altLang="en-US" sz="3200">
                <a:solidFill>
                  <a:schemeClr val="accent2"/>
                </a:solidFill>
                <a:latin typeface="Alibaba PuHuiTi R" pitchFamily="18" charset="-122"/>
                <a:sym typeface="+mn-ea"/>
              </a:rPr>
              <a:t> engineering blog in 2005 still holds true today, namely:</a:t>
            </a:r>
          </a:p>
          <a:p>
            <a:pPr>
              <a:buFont typeface="Arial" panose="020B0604020202090204" pitchFamily="34" charset="0"/>
            </a:pPr>
            <a:r>
              <a:rPr lang="en-US" altLang="zh-CN" sz="3200">
                <a:solidFill>
                  <a:schemeClr val="accent2"/>
                </a:solidFill>
                <a:latin typeface="Alibaba PuHuiTi R" pitchFamily="18" charset="-122"/>
                <a:sym typeface="+mn-ea"/>
              </a:rPr>
              <a:t>My point isn’t that exceptions are bad. My point is that exceptions are too hard and I’m not smart enough to handle them.</a:t>
            </a: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简单</a:t>
            </a: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考虑失败，而不是成功（</a:t>
            </a:r>
            <a:r>
              <a:rPr lang="en-US" altLang="zh-CN" sz="3200">
                <a:solidFill>
                  <a:schemeClr val="accent1"/>
                </a:solidFill>
                <a:latin typeface="Alibaba PuHuiTi R" pitchFamily="18" charset="-122"/>
                <a:sym typeface="+mn-ea"/>
              </a:rPr>
              <a:t>plan for failure, not success</a:t>
            </a:r>
            <a:r>
              <a:rPr lang="zh-CN" altLang="en-US" sz="3200">
                <a:solidFill>
                  <a:schemeClr val="accent1"/>
                </a:solidFill>
                <a:latin typeface="Alibaba PuHuiTi R" pitchFamily="18" charset="-122"/>
                <a:sym typeface="+mn-ea"/>
              </a:rPr>
              <a:t>）</a:t>
            </a:r>
            <a:endParaRPr lang="en-US" altLang="zh-CN" sz="3200">
              <a:solidFill>
                <a:schemeClr val="accent1"/>
              </a:solidFill>
              <a:latin typeface="Alibaba PuHuiTi R" pitchFamily="18" charset="-122"/>
              <a:sym typeface="+mn-ea"/>
            </a:endParaRP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没有隐藏的控制流</a:t>
            </a:r>
          </a:p>
          <a:p>
            <a:pPr marL="571500" indent="-571500">
              <a:buFont typeface="Arial" panose="020B0604020202090204" pitchFamily="34" charset="0"/>
              <a:buChar char="•"/>
            </a:pPr>
            <a:r>
              <a:rPr lang="zh-CN" altLang="en-US" sz="3200">
                <a:solidFill>
                  <a:schemeClr val="accent1"/>
                </a:solidFill>
                <a:latin typeface="Alibaba PuHuiTi R" pitchFamily="18" charset="-122"/>
                <a:sym typeface="+mn-ea"/>
              </a:rPr>
              <a:t>完全交给你来控制 </a:t>
            </a:r>
            <a:r>
              <a:rPr lang="en-US" altLang="zh-CN" sz="3200">
                <a:solidFill>
                  <a:schemeClr val="accent1"/>
                </a:solidFill>
                <a:latin typeface="Alibaba PuHuiTi R" pitchFamily="18" charset="-122"/>
                <a:sym typeface="+mn-ea"/>
              </a:rPr>
              <a:t>error</a:t>
            </a:r>
            <a:endParaRPr lang="zh-CN" altLang="en-US" sz="3200">
              <a:solidFill>
                <a:schemeClr val="accent1"/>
              </a:solidFill>
              <a:latin typeface="Alibaba PuHuiTi R" pitchFamily="18" charset="-122"/>
              <a:sym typeface="+mn-ea"/>
            </a:endParaRPr>
          </a:p>
          <a:p>
            <a:pPr marL="571500" indent="-571500">
              <a:buFont typeface="Arial" panose="020B0604020202090204" pitchFamily="34" charset="0"/>
              <a:buChar char="•"/>
            </a:pPr>
            <a:r>
              <a:rPr lang="en-US" altLang="zh-CN" sz="3200">
                <a:solidFill>
                  <a:schemeClr val="accent1"/>
                </a:solidFill>
                <a:latin typeface="Alibaba PuHuiTi R" pitchFamily="18" charset="-122"/>
                <a:sym typeface="+mn-ea"/>
              </a:rPr>
              <a:t>Error are values</a:t>
            </a:r>
            <a:endParaRPr lang="en-US" altLang="zh-CN" sz="3200">
              <a:solidFill>
                <a:schemeClr val="bg1"/>
              </a:solidFill>
              <a:latin typeface="Alibaba PuHuiTi R" pitchFamily="18" charset="-122"/>
              <a:sym typeface="+mn-ea"/>
            </a:endParaRPr>
          </a:p>
        </p:txBody>
      </p:sp>
      <p:pic>
        <p:nvPicPr>
          <p:cNvPr id="3" name="图片 2"/>
          <p:cNvPicPr>
            <a:picLocks noChangeAspect="1"/>
          </p:cNvPicPr>
          <p:nvPr/>
        </p:nvPicPr>
        <p:blipFill>
          <a:blip r:embed="rId4"/>
          <a:stretch>
            <a:fillRect/>
          </a:stretch>
        </p:blipFill>
        <p:spPr>
          <a:xfrm>
            <a:off x="13340715" y="8053542"/>
            <a:ext cx="8579485" cy="37452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4">
                                            <p:txEl>
                                              <p:pRg st="4" end="4"/>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4">
                                            <p:txEl>
                                              <p:pRg st="5" end="5"/>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4">
                                            <p:txEl>
                                              <p:pRg st="6" end="6"/>
                                            </p:txEl>
                                          </p:spTgt>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4">
                                            <p:txEl>
                                              <p:pRg st="7" end="7"/>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4">
                                            <p:txEl>
                                              <p:pRg st="8" end="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Error Type</a:t>
            </a:r>
            <a:endParaRPr kumimoji="1" lang="en-US"/>
          </a:p>
          <a:p>
            <a:pPr marL="571500" indent="-571500">
              <a:buFont typeface="Arial" panose="020B0604020202090204" pitchFamily="34" charset="0"/>
              <a:buChar char="•"/>
            </a:pPr>
            <a:r>
              <a:rPr kumimoji="1" lang="en-US"/>
              <a:t>Handling Error</a:t>
            </a:r>
          </a:p>
          <a:p>
            <a:pPr marL="571500" indent="-571500">
              <a:buFont typeface="Arial" panose="020B0604020202090204" pitchFamily="34" charset="0"/>
              <a:buChar char="•"/>
            </a:pPr>
            <a:r>
              <a:rPr kumimoji="1" lang="en-US"/>
              <a:t>Go 1.13 errors</a:t>
            </a:r>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p>
        </p:txBody>
      </p:sp>
      <p:sp>
        <p:nvSpPr>
          <p:cNvPr id="3" name="文本占位符 2"/>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sz="3200">
                <a:solidFill>
                  <a:schemeClr val="bg1"/>
                </a:solidFill>
                <a:latin typeface="Alibaba PuHuiTi R" pitchFamily="18" charset="-122"/>
                <a:sym typeface="+mn-ea"/>
              </a:rPr>
              <a:t>预定义的特定错误，我们叫为 </a:t>
            </a:r>
            <a:r>
              <a:rPr lang="en-US" altLang="zh-CN" sz="3200">
                <a:solidFill>
                  <a:schemeClr val="accent2"/>
                </a:solidFill>
                <a:latin typeface="Alibaba PuHuiTi R" pitchFamily="18" charset="-122"/>
                <a:sym typeface="+mn-ea"/>
              </a:rPr>
              <a:t>sentinel error</a:t>
            </a:r>
            <a:r>
              <a:rPr lang="zh-CN" altLang="en-US" sz="3200">
                <a:solidFill>
                  <a:schemeClr val="bg1"/>
                </a:solidFill>
                <a:latin typeface="Alibaba PuHuiTi R" pitchFamily="18" charset="-122"/>
                <a:sym typeface="+mn-ea"/>
              </a:rPr>
              <a:t>，这个名字来源于计算机编程中使用一个特定值来表示不可能进行进一步处理的做法。所以对于 Go，我们使用特定的值来表示错误。</a:t>
            </a:r>
          </a:p>
          <a:p>
            <a:pPr>
              <a:buFont typeface="Arial" panose="020B0604020202090204" pitchFamily="34" charset="0"/>
            </a:pPr>
            <a:r>
              <a:rPr sz="3200">
                <a:solidFill>
                  <a:schemeClr val="accent2"/>
                </a:solidFill>
                <a:latin typeface="Alibaba PuHuiTi R" pitchFamily="18" charset="-122"/>
                <a:sym typeface="+mn-ea"/>
              </a:rPr>
              <a:t>if err == ErrSomething { … }</a:t>
            </a:r>
            <a:endParaRPr sz="3200">
              <a:solidFill>
                <a:schemeClr val="bg1"/>
              </a:solidFill>
              <a:latin typeface="Alibaba PuHuiTi R" pitchFamily="18" charset="-122"/>
              <a:sym typeface="+mn-ea"/>
            </a:endParaRPr>
          </a:p>
          <a:p>
            <a:pPr>
              <a:buFont typeface="Arial" panose="020B0604020202090204" pitchFamily="34" charset="0"/>
            </a:pPr>
            <a:r>
              <a:rPr lang="zh-CN" sz="3200">
                <a:solidFill>
                  <a:schemeClr val="bg1"/>
                </a:solidFill>
                <a:latin typeface="Alibaba PuHuiTi R" pitchFamily="18" charset="-122"/>
                <a:sym typeface="+mn-ea"/>
              </a:rPr>
              <a:t>类似的</a:t>
            </a:r>
            <a:r>
              <a:rPr lang="zh-CN" sz="3200">
                <a:solidFill>
                  <a:schemeClr val="accent2"/>
                </a:solidFill>
                <a:latin typeface="Alibaba PuHuiTi R" pitchFamily="18" charset="-122"/>
                <a:sym typeface="+mn-ea"/>
              </a:rPr>
              <a:t> io.EOF</a:t>
            </a:r>
            <a:r>
              <a:rPr lang="zh-CN" sz="3200">
                <a:solidFill>
                  <a:schemeClr val="bg1"/>
                </a:solidFill>
                <a:latin typeface="Alibaba PuHuiTi R" pitchFamily="18" charset="-122"/>
                <a:sym typeface="+mn-ea"/>
              </a:rPr>
              <a:t>，更底层的 </a:t>
            </a:r>
            <a:r>
              <a:rPr lang="zh-CN" sz="3200">
                <a:solidFill>
                  <a:schemeClr val="accent2"/>
                </a:solidFill>
                <a:latin typeface="Alibaba PuHuiTi R" pitchFamily="18" charset="-122"/>
                <a:sym typeface="+mn-ea"/>
              </a:rPr>
              <a:t>syscall.ENOENT</a:t>
            </a:r>
            <a:r>
              <a:rPr lang="zh-CN" sz="3200">
                <a:solidFill>
                  <a:schemeClr val="bg1"/>
                </a:solidFill>
                <a:latin typeface="Alibaba PuHuiTi R" pitchFamily="18" charset="-122"/>
                <a:sym typeface="+mn-ea"/>
              </a:rPr>
              <a:t>。</a:t>
            </a:r>
            <a:endParaRPr lang="en-US" altLang="zh-CN" sz="3200">
              <a:solidFill>
                <a:schemeClr val="bg1"/>
              </a:solidFill>
              <a:latin typeface="Alibaba PuHuiTi R" pitchFamily="18" charset="-122"/>
              <a:sym typeface="+mn-ea"/>
            </a:endParaRPr>
          </a:p>
          <a:p>
            <a:pPr>
              <a:buFont typeface="Arial" panose="020B0604020202090204" pitchFamily="34" charset="0"/>
            </a:pPr>
            <a:endParaRPr lang="en-US" altLang="zh-CN" sz="3200">
              <a:solidFill>
                <a:schemeClr val="bg1"/>
              </a:solidFill>
              <a:latin typeface="Alibaba PuHuiTi R" pitchFamily="18" charset="-122"/>
              <a:sym typeface="+mn-ea"/>
            </a:endParaRPr>
          </a:p>
          <a:p>
            <a:pPr>
              <a:buFont typeface="Arial" panose="020B0604020202090204" pitchFamily="34" charset="0"/>
            </a:pPr>
            <a:endParaRPr lang="zh-CN" sz="3200">
              <a:solidFill>
                <a:schemeClr val="bg1"/>
              </a:solidFill>
              <a:latin typeface="Alibaba PuHuiTi R" pitchFamily="18" charset="-122"/>
              <a:sym typeface="+mn-ea"/>
            </a:endParaRPr>
          </a:p>
          <a:p>
            <a:pPr>
              <a:buFont typeface="Arial" panose="020B0604020202090204" pitchFamily="34" charset="0"/>
            </a:pPr>
            <a:r>
              <a:rPr lang="zh-CN" sz="3200" i="1">
                <a:solidFill>
                  <a:schemeClr val="accent1"/>
                </a:solidFill>
                <a:latin typeface="Alibaba PuHuiTi R" pitchFamily="18" charset="-122"/>
                <a:sym typeface="+mn-ea"/>
              </a:rPr>
              <a:t>使用 sentinel 值是最不灵活的错误处理策略，因为调用方必须使用 </a:t>
            </a:r>
            <a:r>
              <a:rPr lang="en-US" altLang="zh-CN" sz="3200" i="1">
                <a:solidFill>
                  <a:schemeClr val="accent1"/>
                </a:solidFill>
                <a:latin typeface="Alibaba PuHuiTi R" pitchFamily="18" charset="-122"/>
                <a:sym typeface="+mn-ea"/>
              </a:rPr>
              <a:t>== </a:t>
            </a:r>
            <a:r>
              <a:rPr lang="zh-CN" sz="3200" i="1">
                <a:solidFill>
                  <a:schemeClr val="accent1"/>
                </a:solidFill>
                <a:latin typeface="Alibaba PuHuiTi R" pitchFamily="18" charset="-122"/>
                <a:sym typeface="+mn-ea"/>
              </a:rPr>
              <a:t>将结果与预先声明的值进行比较。当您想要提供更多的上下文时，这就出现了一个问题，因为返回一个不同的错误将破坏相等性检查。</a:t>
            </a:r>
          </a:p>
          <a:p>
            <a:pPr>
              <a:buFont typeface="Arial" panose="020B0604020202090204" pitchFamily="34" charset="0"/>
            </a:pPr>
            <a:r>
              <a:rPr lang="zh-CN" sz="3200" i="1">
                <a:solidFill>
                  <a:schemeClr val="accent1"/>
                </a:solidFill>
                <a:latin typeface="Alibaba PuHuiTi R" pitchFamily="18" charset="-122"/>
                <a:sym typeface="+mn-ea"/>
              </a:rPr>
              <a:t>甚至是一些有意义的 </a:t>
            </a:r>
            <a:r>
              <a:rPr lang="en-US" altLang="zh-CN" sz="3200" i="1">
                <a:solidFill>
                  <a:schemeClr val="accent1"/>
                </a:solidFill>
                <a:latin typeface="Alibaba PuHuiTi R" pitchFamily="18" charset="-122"/>
                <a:sym typeface="+mn-ea"/>
              </a:rPr>
              <a:t>fmt.Errorf </a:t>
            </a:r>
            <a:r>
              <a:rPr lang="zh-CN" altLang="en-US" sz="3200" i="1">
                <a:solidFill>
                  <a:schemeClr val="accent1"/>
                </a:solidFill>
                <a:latin typeface="Alibaba PuHuiTi R" pitchFamily="18" charset="-122"/>
                <a:sym typeface="+mn-ea"/>
              </a:rPr>
              <a:t>携带一些上下文，也会破坏调用者的 </a:t>
            </a:r>
            <a:r>
              <a:rPr lang="en-US" altLang="zh-CN" sz="3200" i="1">
                <a:solidFill>
                  <a:schemeClr val="accent1"/>
                </a:solidFill>
                <a:latin typeface="Alibaba PuHuiTi R" pitchFamily="18" charset="-122"/>
                <a:sym typeface="+mn-ea"/>
              </a:rPr>
              <a:t>== </a:t>
            </a:r>
            <a:r>
              <a:rPr lang="zh-CN" sz="3200" i="1">
                <a:solidFill>
                  <a:schemeClr val="accent1"/>
                </a:solidFill>
                <a:latin typeface="Alibaba PuHuiTi R" pitchFamily="18" charset="-122"/>
                <a:sym typeface="+mn-ea"/>
              </a:rPr>
              <a:t>，调用者将被迫查看 error</a:t>
            </a:r>
            <a:r>
              <a:rPr lang="en-US" altLang="zh-CN" sz="3200" i="1">
                <a:solidFill>
                  <a:schemeClr val="accent1"/>
                </a:solidFill>
                <a:latin typeface="Alibaba PuHuiTi R" pitchFamily="18" charset="-122"/>
                <a:sym typeface="+mn-ea"/>
              </a:rPr>
              <a:t>.Error() </a:t>
            </a:r>
            <a:r>
              <a:rPr lang="zh-CN" sz="3200" i="1">
                <a:solidFill>
                  <a:schemeClr val="accent1"/>
                </a:solidFill>
                <a:latin typeface="Alibaba PuHuiTi R" pitchFamily="18" charset="-122"/>
                <a:sym typeface="+mn-ea"/>
              </a:rPr>
              <a:t>方法的输出，以查看它是否与特定的字符串匹配。</a:t>
            </a:r>
          </a:p>
          <a:p>
            <a:pPr marL="571500" indent="-571500">
              <a:buFont typeface="Arial" panose="020B0604020202090204" pitchFamily="34" charset="0"/>
              <a:buChar char="•"/>
            </a:pPr>
            <a:r>
              <a:rPr lang="zh-CN" altLang="en-US" sz="3200">
                <a:solidFill>
                  <a:schemeClr val="bg1"/>
                </a:solidFill>
                <a:latin typeface="Alibaba PuHuiTi R" pitchFamily="18" charset="-122"/>
                <a:sym typeface="+mn-ea"/>
              </a:rPr>
              <a:t>不依赖检查 </a:t>
            </a:r>
            <a:r>
              <a:rPr lang="en-US" altLang="zh-CN" sz="3200">
                <a:solidFill>
                  <a:schemeClr val="accent2"/>
                </a:solidFill>
                <a:latin typeface="Alibaba PuHuiTi R" pitchFamily="18" charset="-122"/>
                <a:sym typeface="+mn-ea"/>
              </a:rPr>
              <a:t>error.Error</a:t>
            </a:r>
            <a:r>
              <a:rPr lang="en-US" altLang="zh-CN" sz="3200">
                <a:solidFill>
                  <a:schemeClr val="bg1"/>
                </a:solidFill>
                <a:latin typeface="Alibaba PuHuiTi R" pitchFamily="18" charset="-122"/>
                <a:sym typeface="+mn-ea"/>
              </a:rPr>
              <a:t> </a:t>
            </a:r>
            <a:r>
              <a:rPr lang="zh-CN" altLang="en-US" sz="3200">
                <a:solidFill>
                  <a:schemeClr val="bg1"/>
                </a:solidFill>
                <a:latin typeface="Alibaba PuHuiTi R" pitchFamily="18" charset="-122"/>
                <a:sym typeface="+mn-ea"/>
              </a:rPr>
              <a:t>的输出。</a:t>
            </a:r>
          </a:p>
          <a:p>
            <a:pPr>
              <a:buFont typeface="Arial" panose="020B0604020202090204" pitchFamily="34" charset="0"/>
            </a:pPr>
            <a:r>
              <a:rPr lang="zh-CN" altLang="en-US" sz="3200">
                <a:solidFill>
                  <a:schemeClr val="accent1"/>
                </a:solidFill>
                <a:latin typeface="Alibaba PuHuiTi R" pitchFamily="18" charset="-122"/>
                <a:sym typeface="+mn-ea"/>
              </a:rPr>
              <a:t>    </a:t>
            </a:r>
            <a:r>
              <a:rPr lang="zh-CN" altLang="en-US" sz="3200" i="1">
                <a:solidFill>
                  <a:schemeClr val="accent1"/>
                </a:solidFill>
                <a:latin typeface="Alibaba PuHuiTi R" pitchFamily="18" charset="-122"/>
                <a:sym typeface="+mn-ea"/>
              </a:rPr>
              <a:t>不应该依赖检测 </a:t>
            </a:r>
            <a:r>
              <a:rPr lang="en-US" altLang="zh-CN" sz="3200" i="1">
                <a:solidFill>
                  <a:schemeClr val="accent1"/>
                </a:solidFill>
                <a:latin typeface="Alibaba PuHuiTi R" pitchFamily="18" charset="-122"/>
                <a:sym typeface="+mn-ea"/>
              </a:rPr>
              <a:t>error.Error </a:t>
            </a:r>
            <a:r>
              <a:rPr lang="zh-CN" altLang="en-US" sz="3200" i="1">
                <a:solidFill>
                  <a:schemeClr val="accent1"/>
                </a:solidFill>
                <a:latin typeface="Alibaba PuHuiTi R" pitchFamily="18" charset="-122"/>
                <a:sym typeface="+mn-ea"/>
              </a:rPr>
              <a:t>的输出，</a:t>
            </a:r>
            <a:r>
              <a:rPr lang="en-US" altLang="zh-CN" sz="3200" i="1">
                <a:solidFill>
                  <a:schemeClr val="accent1"/>
                </a:solidFill>
                <a:latin typeface="Alibaba PuHuiTi R" pitchFamily="18" charset="-122"/>
                <a:sym typeface="+mn-ea"/>
              </a:rPr>
              <a:t>Error </a:t>
            </a:r>
            <a:r>
              <a:rPr lang="zh-CN" altLang="en-US" sz="3200" i="1">
                <a:solidFill>
                  <a:schemeClr val="accent1"/>
                </a:solidFill>
                <a:latin typeface="Alibaba PuHuiTi R" pitchFamily="18" charset="-122"/>
                <a:sym typeface="+mn-ea"/>
              </a:rPr>
              <a:t>方法存在于 </a:t>
            </a:r>
            <a:r>
              <a:rPr lang="en-US" altLang="zh-CN" sz="3200" i="1">
                <a:solidFill>
                  <a:schemeClr val="accent1"/>
                </a:solidFill>
                <a:latin typeface="Alibaba PuHuiTi R" pitchFamily="18" charset="-122"/>
                <a:sym typeface="+mn-ea"/>
              </a:rPr>
              <a:t>error </a:t>
            </a:r>
            <a:r>
              <a:rPr lang="zh-CN" altLang="en-US" sz="3200" i="1">
                <a:solidFill>
                  <a:schemeClr val="accent1"/>
                </a:solidFill>
                <a:latin typeface="Alibaba PuHuiTi R" pitchFamily="18" charset="-122"/>
                <a:sym typeface="+mn-ea"/>
              </a:rPr>
              <a:t>接口主要用于方便程序员使用，但不是程序（编写测试可能会依赖这个返回）。这个输出的字符串用于记录日志、输出到 </a:t>
            </a:r>
            <a:r>
              <a:rPr lang="en-US" altLang="zh-CN" sz="3200" i="1">
                <a:solidFill>
                  <a:schemeClr val="accent1"/>
                </a:solidFill>
                <a:latin typeface="Alibaba PuHuiTi R" pitchFamily="18" charset="-122"/>
                <a:sym typeface="+mn-ea"/>
              </a:rPr>
              <a:t>stdout </a:t>
            </a:r>
            <a:r>
              <a:rPr lang="zh-CN" altLang="en-US" sz="3200" i="1">
                <a:solidFill>
                  <a:schemeClr val="accent1"/>
                </a:solidFill>
                <a:latin typeface="Alibaba PuHuiTi R" pitchFamily="18" charset="-122"/>
                <a:sym typeface="+mn-ea"/>
              </a:rPr>
              <a:t>等。</a:t>
            </a:r>
          </a:p>
        </p:txBody>
      </p:sp>
      <p:pic>
        <p:nvPicPr>
          <p:cNvPr id="2" name="图片 1"/>
          <p:cNvPicPr>
            <a:picLocks noChangeAspect="1"/>
          </p:cNvPicPr>
          <p:nvPr/>
        </p:nvPicPr>
        <p:blipFill>
          <a:blip r:embed="rId3"/>
          <a:stretch>
            <a:fillRect/>
          </a:stretch>
        </p:blipFill>
        <p:spPr>
          <a:xfrm>
            <a:off x="11095281" y="4465955"/>
            <a:ext cx="11114405" cy="17881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p>
        </p:txBody>
      </p:sp>
      <p:sp>
        <p:nvSpPr>
          <p:cNvPr id="4" name="文本占位符 3"/>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p>
          <a:p>
            <a:pPr>
              <a:buFont typeface="Arial" panose="020B0604020202090204" pitchFamily="34" charset="0"/>
            </a:pPr>
            <a:r>
              <a:rPr lang="zh-CN" altLang="en-US" sz="3600" i="1">
                <a:solidFill>
                  <a:schemeClr val="accent1"/>
                </a:solidFill>
                <a:sym typeface="+mn-ea"/>
              </a:rPr>
              <a:t>    </a:t>
            </a:r>
            <a:r>
              <a:rPr lang="zh-CN" altLang="en-US" sz="3200" i="1">
                <a:solidFill>
                  <a:schemeClr val="accent1"/>
                </a:solidFill>
                <a:latin typeface="Alibaba PuHuiTi R" pitchFamily="18" charset="-122"/>
                <a:sym typeface="+mn-ea"/>
              </a:rPr>
              <a:t>如果您的公共函数或方法返回一个特定值的错误，那么该值必须是公共的，当然要有文档记录，这会增加 API 的表面积。</a:t>
            </a:r>
          </a:p>
          <a:p>
            <a:pPr>
              <a:buFont typeface="Arial" panose="020B0604020202090204" pitchFamily="34" charset="0"/>
            </a:pPr>
            <a:r>
              <a:rPr lang="zh-CN" altLang="en-US" sz="3200" i="1">
                <a:solidFill>
                  <a:schemeClr val="accent1"/>
                </a:solidFill>
                <a:latin typeface="Alibaba PuHuiTi R" pitchFamily="18" charset="-122"/>
                <a:sym typeface="+mn-ea"/>
              </a:rPr>
              <a:t>    如果 API 定义了一个返回特定错误的 </a:t>
            </a:r>
            <a:r>
              <a:rPr lang="en-US" altLang="zh-CN" sz="3200" i="1">
                <a:solidFill>
                  <a:schemeClr val="accent1"/>
                </a:solidFill>
                <a:latin typeface="Alibaba PuHuiTi R" pitchFamily="18" charset="-122"/>
                <a:sym typeface="+mn-ea"/>
              </a:rPr>
              <a:t>interface</a:t>
            </a:r>
            <a:r>
              <a:rPr lang="zh-CN" altLang="en-US" sz="3200" i="1">
                <a:solidFill>
                  <a:schemeClr val="accent1"/>
                </a:solidFill>
                <a:latin typeface="Alibaba PuHuiTi R" pitchFamily="18" charset="-122"/>
                <a:sym typeface="+mn-ea"/>
              </a:rPr>
              <a:t>，则该接口的所有实现都将被限制为仅返回该错误，即使它们可以提供更具描述性的错误。</a:t>
            </a:r>
          </a:p>
          <a:p>
            <a:pPr>
              <a:buFont typeface="Arial" panose="020B0604020202090204" pitchFamily="34" charset="0"/>
            </a:pPr>
            <a:r>
              <a:rPr lang="zh-CN" altLang="en-US" sz="3200" i="1">
                <a:solidFill>
                  <a:schemeClr val="accent1"/>
                </a:solidFill>
                <a:latin typeface="Alibaba PuHuiTi R" pitchFamily="18" charset="-122"/>
                <a:sym typeface="+mn-ea"/>
              </a:rPr>
              <a:t>    比如 </a:t>
            </a:r>
            <a:r>
              <a:rPr lang="en-US" altLang="zh-CN" sz="3200" i="1">
                <a:solidFill>
                  <a:schemeClr val="accent1"/>
                </a:solidFill>
                <a:latin typeface="Alibaba PuHuiTi R" pitchFamily="18" charset="-122"/>
                <a:sym typeface="+mn-ea"/>
              </a:rPr>
              <a:t>io.Reader</a:t>
            </a:r>
            <a:r>
              <a:rPr lang="zh-CN" altLang="en-US" sz="3200" i="1">
                <a:solidFill>
                  <a:schemeClr val="accent1"/>
                </a:solidFill>
                <a:latin typeface="Alibaba PuHuiTi R" pitchFamily="18" charset="-122"/>
                <a:sym typeface="+mn-ea"/>
              </a:rPr>
              <a:t>。像 </a:t>
            </a:r>
            <a:r>
              <a:rPr lang="en-US" altLang="zh-CN" sz="3200" i="1">
                <a:solidFill>
                  <a:schemeClr val="accent1"/>
                </a:solidFill>
                <a:latin typeface="Alibaba PuHuiTi R" pitchFamily="18" charset="-122"/>
                <a:sym typeface="+mn-ea"/>
              </a:rPr>
              <a:t>io.Copy </a:t>
            </a:r>
            <a:r>
              <a:rPr lang="zh-CN" altLang="en-US" sz="3200" i="1">
                <a:solidFill>
                  <a:schemeClr val="accent1"/>
                </a:solidFill>
                <a:latin typeface="Alibaba PuHuiTi R" pitchFamily="18" charset="-122"/>
                <a:sym typeface="+mn-ea"/>
              </a:rPr>
              <a:t>这类函数需要 </a:t>
            </a:r>
            <a:r>
              <a:rPr lang="en-US" altLang="zh-CN" sz="3200" i="1">
                <a:solidFill>
                  <a:schemeClr val="accent1"/>
                </a:solidFill>
                <a:latin typeface="Alibaba PuHuiTi R" pitchFamily="18" charset="-122"/>
                <a:sym typeface="+mn-ea"/>
              </a:rPr>
              <a:t>reader </a:t>
            </a:r>
            <a:r>
              <a:rPr lang="zh-CN" altLang="en-US" sz="3200" i="1">
                <a:solidFill>
                  <a:schemeClr val="accent1"/>
                </a:solidFill>
                <a:latin typeface="Alibaba PuHuiTi R" pitchFamily="18" charset="-122"/>
                <a:sym typeface="+mn-ea"/>
              </a:rPr>
              <a:t>的实现者比如返回 </a:t>
            </a:r>
            <a:r>
              <a:rPr lang="en-US" altLang="zh-CN" sz="3200" i="1">
                <a:solidFill>
                  <a:schemeClr val="accent1"/>
                </a:solidFill>
                <a:latin typeface="Alibaba PuHuiTi R" pitchFamily="18" charset="-122"/>
                <a:sym typeface="+mn-ea"/>
              </a:rPr>
              <a:t>io.EOF </a:t>
            </a:r>
            <a:r>
              <a:rPr lang="zh-CN" altLang="en-US" sz="3200" i="1">
                <a:solidFill>
                  <a:schemeClr val="accent1"/>
                </a:solidFill>
                <a:latin typeface="Alibaba PuHuiTi R" pitchFamily="18" charset="-122"/>
                <a:sym typeface="+mn-ea"/>
              </a:rPr>
              <a:t>来告诉调用者没有更多数据了，但这又不是错误。</a:t>
            </a:r>
          </a:p>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p>
          <a:p>
            <a:pPr>
              <a:buFont typeface="Arial" panose="020B0604020202090204" pitchFamily="34" charset="0"/>
            </a:pPr>
            <a:r>
              <a:rPr lang="zh-CN" altLang="en-US" sz="3600">
                <a:solidFill>
                  <a:schemeClr val="accent1"/>
                </a:solidFill>
                <a:latin typeface="Alibaba PuHuiTi R" pitchFamily="18" charset="-122"/>
                <a:sym typeface="+mn-ea"/>
              </a:rPr>
              <a:t>    </a:t>
            </a:r>
            <a:r>
              <a:rPr lang="zh-CN" altLang="en-US" sz="3200" i="1">
                <a:solidFill>
                  <a:schemeClr val="accent1"/>
                </a:solidFill>
                <a:latin typeface="Alibaba PuHuiTi R" pitchFamily="18" charset="-122"/>
                <a:sym typeface="+mn-ea"/>
              </a:rPr>
              <a:t>sentinel </a:t>
            </a:r>
            <a:r>
              <a:rPr lang="en-US" altLang="zh-CN" sz="3200" i="1">
                <a:solidFill>
                  <a:schemeClr val="accent1"/>
                </a:solidFill>
                <a:latin typeface="Alibaba PuHuiTi R" pitchFamily="18" charset="-122"/>
                <a:sym typeface="+mn-ea"/>
              </a:rPr>
              <a:t>errors </a:t>
            </a:r>
            <a:r>
              <a:rPr lang="zh-CN" altLang="en-US" sz="3200" i="1">
                <a:solidFill>
                  <a:schemeClr val="accent1"/>
                </a:solidFill>
                <a:latin typeface="Alibaba PuHuiTi R" pitchFamily="18" charset="-122"/>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200" i="1">
                <a:solidFill>
                  <a:schemeClr val="accent1"/>
                </a:solidFill>
                <a:latin typeface="Alibaba PuHuiTi R" pitchFamily="18" charset="-122"/>
                <a:sym typeface="+mn-ea"/>
              </a:rPr>
              <a:t>in the form of an import loop</a:t>
            </a:r>
            <a:r>
              <a:rPr lang="zh-CN" altLang="en-US" sz="3200" i="1">
                <a:solidFill>
                  <a:schemeClr val="accent1"/>
                </a:solidFill>
                <a:latin typeface="Alibaba PuHuiTi R" pitchFamily="18" charset="-122"/>
                <a:sym typeface="+mn-ea"/>
              </a:rPr>
              <a:t>）。</a:t>
            </a:r>
          </a:p>
          <a:p>
            <a:pPr marL="571500" indent="-571500">
              <a:buFont typeface="Arial" panose="020B060402020209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p>
          <a:p>
            <a:pPr>
              <a:buFont typeface="Arial" panose="020B0604020202090204" pitchFamily="34" charset="0"/>
            </a:pPr>
            <a:r>
              <a:rPr lang="zh-CN" altLang="en-US" sz="3600" i="1">
                <a:solidFill>
                  <a:schemeClr val="accent1"/>
                </a:solidFill>
                <a:sym typeface="+mn-ea"/>
              </a:rPr>
              <a:t>    </a:t>
            </a:r>
            <a:r>
              <a:rPr lang="zh-CN" altLang="en-US" sz="3200" i="1">
                <a:solidFill>
                  <a:schemeClr val="accent1"/>
                </a:solidFill>
                <a:latin typeface="Alibaba PuHuiTi R" pitchFamily="18" charset="-122"/>
                <a:sym typeface="+mn-ea"/>
              </a:rPr>
              <a:t>我的建议是避免在编写的代码中使用 sentinel </a:t>
            </a:r>
            <a:r>
              <a:rPr lang="en-US" altLang="zh-CN" sz="3200" i="1">
                <a:solidFill>
                  <a:schemeClr val="accent1"/>
                </a:solidFill>
                <a:latin typeface="Alibaba PuHuiTi R" pitchFamily="18" charset="-122"/>
                <a:sym typeface="+mn-ea"/>
              </a:rPr>
              <a:t>errors</a:t>
            </a:r>
            <a:r>
              <a:rPr lang="zh-CN" altLang="en-US" sz="3200" i="1">
                <a:solidFill>
                  <a:schemeClr val="accent1"/>
                </a:solidFill>
                <a:latin typeface="Alibaba PuHuiTi R" pitchFamily="18" charset="-122"/>
                <a:sym typeface="+mn-ea"/>
              </a:rPr>
              <a:t>。在标准库中有一些使用它们的情况，但这不是一个您应该模仿的模式。</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2" name="图片 1"/>
          <p:cNvPicPr>
            <a:picLocks noChangeAspect="1"/>
          </p:cNvPicPr>
          <p:nvPr/>
        </p:nvPicPr>
        <p:blipFill>
          <a:blip r:embed="rId3"/>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3" name="图片 2"/>
          <p:cNvPicPr>
            <a:picLocks noChangeAspect="1"/>
          </p:cNvPicPr>
          <p:nvPr/>
        </p:nvPicPr>
        <p:blipFill>
          <a:blip r:embed="rId3"/>
          <a:stretch>
            <a:fillRect/>
          </a:stretch>
        </p:blipFill>
        <p:spPr>
          <a:xfrm>
            <a:off x="4081853" y="4061430"/>
            <a:ext cx="16219023" cy="692280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sz="3600">
                <a:solidFill>
                  <a:schemeClr val="bg1"/>
                </a:solidFill>
                <a:sym typeface="+mn-ea"/>
              </a:rPr>
              <a:t>因为 </a:t>
            </a:r>
            <a:r>
              <a:rPr lang="en-US" altLang="zh-CN" sz="3600" i="1">
                <a:solidFill>
                  <a:schemeClr val="accent2"/>
                </a:solidFill>
                <a:latin typeface="Helvetica Oblique" charset="0"/>
                <a:cs typeface="Helvetica Oblique" charset="0"/>
                <a:sym typeface="+mn-ea"/>
              </a:rPr>
              <a:t>MyError </a:t>
            </a:r>
            <a:r>
              <a:rPr lang="zh-CN" altLang="en-US" sz="3600">
                <a:solidFill>
                  <a:schemeClr val="bg1"/>
                </a:solidFill>
                <a:sym typeface="+mn-ea"/>
              </a:rPr>
              <a:t>是一个 </a:t>
            </a:r>
            <a:r>
              <a:rPr lang="en-US" altLang="zh-CN" sz="3600">
                <a:solidFill>
                  <a:schemeClr val="bg1"/>
                </a:solidFill>
                <a:sym typeface="+mn-ea"/>
              </a:rPr>
              <a:t>type</a:t>
            </a:r>
            <a:r>
              <a:rPr lang="zh-CN" altLang="en-US" sz="3600">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Error vs Exception</a:t>
            </a:r>
          </a:p>
          <a:p>
            <a:pPr marL="571500" indent="-571500">
              <a:buFont typeface="Arial" panose="020B0604020202090204" pitchFamily="34" charset="0"/>
              <a:buChar char="•"/>
            </a:pPr>
            <a:r>
              <a:rPr kumimoji="1" lang="en-US"/>
              <a:t>Error Type</a:t>
            </a:r>
          </a:p>
          <a:p>
            <a:pPr marL="571500" indent="-571500">
              <a:buFont typeface="Arial" panose="020B0604020202090204" pitchFamily="34" charset="0"/>
              <a:buChar char="•"/>
            </a:pPr>
            <a:r>
              <a:rPr kumimoji="1" lang="en-US"/>
              <a:t>Handling Error</a:t>
            </a:r>
          </a:p>
          <a:p>
            <a:pPr marL="571500" indent="-571500">
              <a:buFont typeface="Arial" panose="020B0604020202090204" pitchFamily="34" charset="0"/>
              <a:buChar char="•"/>
            </a:pPr>
            <a:r>
              <a:rPr kumimoji="1" lang="en-US"/>
              <a:t>Go 1.13 errors</a:t>
            </a:r>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t>References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2" name="图片 1"/>
          <p:cNvPicPr>
            <a:picLocks noChangeAspect="1"/>
          </p:cNvPicPr>
          <p:nvPr/>
        </p:nvPicPr>
        <p:blipFill>
          <a:blip r:embed="rId3"/>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29" y="2710180"/>
            <a:ext cx="19950903" cy="10603865"/>
          </a:xfrm>
        </p:spPr>
        <p:txBody>
          <a:bodyPr anchor="t" anchorCtr="0">
            <a:noAutofit/>
          </a:bodyPr>
          <a:lstStyle/>
          <a:p>
            <a:pPr>
              <a:buFont typeface="Arial" panose="020B0604020202090204" pitchFamily="34" charset="0"/>
            </a:pPr>
            <a:r>
              <a:rPr>
                <a:solidFill>
                  <a:schemeClr val="bg1"/>
                </a:solidFill>
                <a:sym typeface="+mn-ea"/>
              </a:rPr>
              <a:t>与错误值相比，错误类型的一大改进是它们能够包装底层错误以提供更多上下文。</a:t>
            </a:r>
          </a:p>
          <a:p>
            <a:pPr>
              <a:buFont typeface="Arial" panose="020B060402020209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 它提供了底层执行了什么操作、那个路径出了什么问题。</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p>
          <a:p>
            <a:pPr>
              <a:lnSpc>
                <a:spcPct val="120000"/>
              </a:lnSpc>
              <a:buFont typeface="Arial" panose="020B060402020209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p>
          <a:p>
            <a:pPr>
              <a:buFont typeface="Arial" panose="020B0604020202090204" pitchFamily="34" charset="0"/>
            </a:pPr>
            <a:r>
              <a:rPr lang="zh-CN" altLang="en-US">
                <a:solidFill>
                  <a:schemeClr val="bg1"/>
                </a:solidFill>
                <a:sym typeface="+mn-ea"/>
              </a:rPr>
              <a:t>因此，我的建议是避免错误类型，或者至少避免将它们作为公共 API 的一部分。</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p>
        </p:txBody>
      </p:sp>
      <p:pic>
        <p:nvPicPr>
          <p:cNvPr id="2" name="图片 1"/>
          <p:cNvPicPr>
            <a:picLocks noChangeAspect="1"/>
          </p:cNvPicPr>
          <p:nvPr/>
        </p:nvPicPr>
        <p:blipFill>
          <a:blip r:embed="rId3"/>
          <a:stretch>
            <a:fillRect/>
          </a:stretch>
        </p:blipFill>
        <p:spPr>
          <a:xfrm>
            <a:off x="7618730" y="7060713"/>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a:solidFill>
                  <a:schemeClr val="bg1"/>
                </a:solidFill>
                <a:sym typeface="+mn-ea"/>
              </a:rPr>
              <a:t>在我看来，这是最灵活的错误处理策略，因为它要求代码和调用者之间的耦合最少。</a:t>
            </a:r>
          </a:p>
          <a:p>
            <a:pPr>
              <a:lnSpc>
                <a:spcPct val="120000"/>
              </a:lnSpc>
              <a:buFont typeface="Arial" panose="020B060402020209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zh-CN" altLang="en-US">
                <a:solidFill>
                  <a:schemeClr val="bg1"/>
                </a:solidFill>
                <a:sym typeface="+mn-ea"/>
              </a:rPr>
              <a:t>（成功还是失败）</a:t>
            </a:r>
            <a:r>
              <a:rPr>
                <a:solidFill>
                  <a:schemeClr val="bg1"/>
                </a:solidFill>
                <a:sym typeface="+mn-ea"/>
              </a:rPr>
              <a:t>。</a:t>
            </a:r>
          </a:p>
          <a:p>
            <a:pPr>
              <a:buFont typeface="Arial" panose="020B0604020202090204" pitchFamily="34" charset="0"/>
            </a:pPr>
            <a:r>
              <a:rPr>
                <a:solidFill>
                  <a:schemeClr val="bg1"/>
                </a:solidFill>
                <a:sym typeface="+mn-ea"/>
              </a:rPr>
              <a:t>这就是不透明错误处理的全部功能–只需返回错误而不假设其内容。</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p>
        </p:txBody>
      </p:sp>
      <p:sp>
        <p:nvSpPr>
          <p:cNvPr id="7" name="文本占位符 6"/>
          <p:cNvSpPr>
            <a:spLocks noGrp="1"/>
          </p:cNvSpPr>
          <p:nvPr>
            <p:ph type="body" sz="quarter" idx="11"/>
          </p:nvPr>
        </p:nvSpPr>
        <p:spPr>
          <a:xfrm>
            <a:off x="2462529" y="2731770"/>
            <a:ext cx="19759517" cy="10582275"/>
          </a:xfrm>
        </p:spPr>
        <p:txBody>
          <a:bodyPr anchor="t" anchorCtr="0">
            <a:noAutofit/>
          </a:bodyPr>
          <a:lstStyle/>
          <a:p>
            <a:pPr marL="571500" indent="-571500">
              <a:buFont typeface="Arial" panose="020B0604020202090204" pitchFamily="34" charset="0"/>
              <a:buChar char="•"/>
            </a:pPr>
            <a:r>
              <a:rPr>
                <a:solidFill>
                  <a:schemeClr val="bg1"/>
                </a:solidFill>
                <a:sym typeface="+mn-ea"/>
              </a:rPr>
              <a:t>Assert errors for behaviour, not type</a:t>
            </a:r>
          </a:p>
          <a:p>
            <a:pPr>
              <a:lnSpc>
                <a:spcPct val="120000"/>
              </a:lnSpc>
              <a:buFont typeface="Arial" panose="020B0604020202090204" pitchFamily="34" charset="0"/>
            </a:pPr>
            <a:r>
              <a:rPr sz="3600">
                <a:solidFill>
                  <a:schemeClr val="bg1"/>
                </a:solidFill>
                <a:latin typeface="Alibaba PuHuiTi R" pitchFamily="18" charset="-122"/>
                <a:sym typeface="+mn-ea"/>
              </a:rPr>
              <a:t>在少数情况下，这种</a:t>
            </a:r>
            <a:r>
              <a:rPr lang="zh-CN" sz="3600">
                <a:solidFill>
                  <a:schemeClr val="bg1"/>
                </a:solidFill>
                <a:latin typeface="Alibaba PuHuiTi R" pitchFamily="18" charset="-122"/>
                <a:sym typeface="+mn-ea"/>
              </a:rPr>
              <a:t>二分</a:t>
            </a:r>
            <a:r>
              <a:rPr sz="3600">
                <a:solidFill>
                  <a:schemeClr val="bg1"/>
                </a:solidFill>
                <a:latin typeface="Alibaba PuHuiTi R" pitchFamily="18" charset="-122"/>
                <a:sym typeface="+mn-ea"/>
              </a:rPr>
              <a:t>错误处理方法是不够的。例如，与进程外的世界进行交互</a:t>
            </a:r>
            <a:r>
              <a:rPr lang="zh-CN" altLang="en-US" sz="3600">
                <a:solidFill>
                  <a:schemeClr val="bg1"/>
                </a:solidFill>
                <a:latin typeface="Alibaba PuHuiTi R" pitchFamily="18" charset="-122"/>
                <a:sym typeface="+mn-ea"/>
              </a:rPr>
              <a:t>（</a:t>
            </a:r>
            <a:r>
              <a:rPr sz="3600">
                <a:solidFill>
                  <a:schemeClr val="bg1"/>
                </a:solidFill>
                <a:latin typeface="Alibaba PuHuiTi R" pitchFamily="18" charset="-122"/>
                <a:sym typeface="+mn-ea"/>
              </a:rPr>
              <a:t>如网络活动</a:t>
            </a:r>
            <a:r>
              <a:rPr lang="zh-CN" altLang="en-US" sz="3600">
                <a:solidFill>
                  <a:schemeClr val="bg1"/>
                </a:solidFill>
                <a:latin typeface="Alibaba PuHuiTi R" pitchFamily="18" charset="-122"/>
                <a:sym typeface="+mn-ea"/>
              </a:rPr>
              <a:t>）</a:t>
            </a:r>
            <a:r>
              <a:rPr sz="3600">
                <a:solidFill>
                  <a:schemeClr val="bg1"/>
                </a:solidFill>
                <a:latin typeface="Alibaba PuHuiTi R" pitchFamily="18" charset="-122"/>
                <a:sym typeface="+mn-ea"/>
              </a:rPr>
              <a:t>，需要调用方调查错误的性质，以确定重试该操作是否合理。在这种情况下，我们可以断言错误实现了特定的行为，而不是断言错误是特定的类型或值。考虑这个例子</a:t>
            </a:r>
            <a:r>
              <a:rPr>
                <a:solidFill>
                  <a:schemeClr val="bg1"/>
                </a:solidFill>
                <a:sym typeface="+mn-ea"/>
              </a:rPr>
              <a:t>：</a:t>
            </a:r>
          </a:p>
          <a:p>
            <a:pPr>
              <a:buFont typeface="Arial" panose="020B0604020202090204" pitchFamily="34" charset="0"/>
            </a:pPr>
            <a:endParaRPr>
              <a:solidFill>
                <a:schemeClr val="bg1"/>
              </a:solidFill>
              <a:sym typeface="+mn-ea"/>
            </a:endParaRPr>
          </a:p>
          <a:p>
            <a:pPr>
              <a:buFont typeface="Arial" panose="020B0604020202090204" pitchFamily="34" charset="0"/>
            </a:pPr>
            <a:r>
              <a:rPr lang="en-US">
                <a:solidFill>
                  <a:schemeClr val="bg1"/>
                </a:solidFill>
                <a:sym typeface="+mn-ea"/>
              </a:rPr>
              <a:t>	</a:t>
            </a: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lnSpc>
                <a:spcPct val="120000"/>
              </a:lnSpc>
              <a:buFont typeface="Arial" panose="020B0604020202090204" pitchFamily="34" charset="0"/>
            </a:pPr>
            <a:r>
              <a:rPr sz="3600" i="1">
                <a:solidFill>
                  <a:schemeClr val="accent2"/>
                </a:solidFill>
                <a:latin typeface="Alibaba PuHuiTi R" pitchFamily="18" charset="-122"/>
                <a:sym typeface="+mn-ea"/>
              </a:rPr>
              <a:t>这里的关键是，这个逻辑可以在不导入定义错误的包或者实际上不了解 err 的底层类型的情况下实现——我们只对它的行为感兴趣。</a:t>
            </a:r>
            <a:endParaRPr i="1">
              <a:solidFill>
                <a:schemeClr val="bg1"/>
              </a:solidFill>
              <a:latin typeface="Alibaba PuHuiTi R" pitchFamily="18" charset="-122"/>
              <a:sym typeface="+mn-ea"/>
            </a:endParaRPr>
          </a:p>
        </p:txBody>
      </p:sp>
      <p:pic>
        <p:nvPicPr>
          <p:cNvPr id="4" name="图片 3"/>
          <p:cNvPicPr>
            <a:picLocks noChangeAspect="1"/>
          </p:cNvPicPr>
          <p:nvPr/>
        </p:nvPicPr>
        <p:blipFill>
          <a:blip r:embed="rId3"/>
          <a:stretch>
            <a:fillRect/>
          </a:stretch>
        </p:blipFill>
        <p:spPr>
          <a:xfrm>
            <a:off x="9825783" y="5722620"/>
            <a:ext cx="12168505" cy="5261610"/>
          </a:xfrm>
          <a:prstGeom prst="rect">
            <a:avLst/>
          </a:prstGeom>
        </p:spPr>
      </p:pic>
      <p:pic>
        <p:nvPicPr>
          <p:cNvPr id="5" name="图片 4"/>
          <p:cNvPicPr>
            <a:picLocks noChangeAspect="1"/>
          </p:cNvPicPr>
          <p:nvPr/>
        </p:nvPicPr>
        <p:blipFill>
          <a:blip r:embed="rId4"/>
          <a:stretch>
            <a:fillRect/>
          </a:stretch>
        </p:blipFill>
        <p:spPr>
          <a:xfrm>
            <a:off x="2462530" y="5722620"/>
            <a:ext cx="7135495" cy="2417445"/>
          </a:xfrm>
          <a:prstGeom prst="rect">
            <a:avLst/>
          </a:prstGeom>
        </p:spPr>
      </p:pic>
      <p:pic>
        <p:nvPicPr>
          <p:cNvPr id="8" name="图片 7"/>
          <p:cNvPicPr>
            <a:picLocks noChangeAspect="1"/>
          </p:cNvPicPr>
          <p:nvPr/>
        </p:nvPicPr>
        <p:blipFill>
          <a:blip r:embed="rId5"/>
          <a:stretch>
            <a:fillRect/>
          </a:stretch>
        </p:blipFill>
        <p:spPr>
          <a:xfrm>
            <a:off x="2445384" y="874268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accent1"/>
                </a:solidFill>
              </a:rPr>
              <a:t>Handling Error</a:t>
            </a:r>
            <a:endParaRPr kumimoji="1" lang="en-US"/>
          </a:p>
          <a:p>
            <a:pPr marL="571500" indent="-571500">
              <a:buFont typeface="Arial" panose="020B0604020202090204" pitchFamily="34" charset="0"/>
              <a:buChar char="•"/>
            </a:pPr>
            <a:r>
              <a:rPr kumimoji="1" lang="en-US"/>
              <a:t>Go 1.13 errors</a:t>
            </a:r>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p>
        </p:txBody>
      </p:sp>
      <p:pic>
        <p:nvPicPr>
          <p:cNvPr id="2" name="图片 1"/>
          <p:cNvPicPr>
            <a:picLocks noChangeAspect="1"/>
          </p:cNvPicPr>
          <p:nvPr/>
        </p:nvPicPr>
        <p:blipFill>
          <a:blip r:embed="rId3"/>
          <a:stretch>
            <a:fillRect/>
          </a:stretch>
        </p:blipFill>
        <p:spPr>
          <a:xfrm>
            <a:off x="4202504" y="3619987"/>
            <a:ext cx="14355207" cy="880584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无错误的正常流程代码，将成为一条直线，而不是缩进的代码。</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2" name="图片 1"/>
          <p:cNvPicPr>
            <a:picLocks noChangeAspect="1"/>
          </p:cNvPicPr>
          <p:nvPr/>
        </p:nvPicPr>
        <p:blipFill>
          <a:blip r:embed="rId3"/>
          <a:stretch>
            <a:fillRect/>
          </a:stretch>
        </p:blipFill>
        <p:spPr>
          <a:xfrm>
            <a:off x="4373245" y="3782922"/>
            <a:ext cx="14149941" cy="5444053"/>
          </a:xfrm>
          <a:prstGeom prst="rect">
            <a:avLst/>
          </a:prstGeom>
        </p:spPr>
      </p:pic>
      <p:pic>
        <p:nvPicPr>
          <p:cNvPr id="3" name="图片 2"/>
          <p:cNvPicPr>
            <a:picLocks noChangeAspect="1"/>
          </p:cNvPicPr>
          <p:nvPr/>
        </p:nvPicPr>
        <p:blipFill>
          <a:blip r:embed="rId4"/>
          <a:stretch>
            <a:fillRect/>
          </a:stretch>
        </p:blipFill>
        <p:spPr>
          <a:xfrm>
            <a:off x="4373245" y="9498409"/>
            <a:ext cx="14644210" cy="3544201"/>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下面的代码有啥问题？</a:t>
            </a: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4" name="图片 3"/>
          <p:cNvPicPr>
            <a:picLocks noChangeAspect="1"/>
          </p:cNvPicPr>
          <p:nvPr/>
        </p:nvPicPr>
        <p:blipFill>
          <a:blip r:embed="rId3"/>
          <a:stretch>
            <a:fillRect/>
          </a:stretch>
        </p:blipFill>
        <p:spPr>
          <a:xfrm>
            <a:off x="6510458" y="3609000"/>
            <a:ext cx="10640069" cy="9449863"/>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2" name="图片 1"/>
          <p:cNvPicPr>
            <a:picLocks noChangeAspect="1"/>
          </p:cNvPicPr>
          <p:nvPr/>
        </p:nvPicPr>
        <p:blipFill>
          <a:blip r:embed="rId3"/>
          <a:stretch>
            <a:fillRect/>
          </a:stretch>
        </p:blipFill>
        <p:spPr>
          <a:xfrm>
            <a:off x="3536640" y="3842547"/>
            <a:ext cx="16589795" cy="8894253"/>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改进版本</a:t>
            </a:r>
            <a:r>
              <a:rPr lang="en-US" altLang="zh-CN">
                <a:solidFill>
                  <a:schemeClr val="bg1"/>
                </a:solidFill>
                <a:sym typeface="+mn-ea"/>
              </a:rP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4" name="图片 3"/>
          <p:cNvPicPr>
            <a:picLocks noChangeAspect="1"/>
          </p:cNvPicPr>
          <p:nvPr/>
        </p:nvPicPr>
        <p:blipFill>
          <a:blip r:embed="rId3"/>
          <a:stretch>
            <a:fillRect/>
          </a:stretch>
        </p:blipFill>
        <p:spPr>
          <a:xfrm>
            <a:off x="5121010" y="2393167"/>
            <a:ext cx="13346801" cy="1034363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5" name="图片 4"/>
          <p:cNvPicPr>
            <a:picLocks noChangeAspect="1"/>
          </p:cNvPicPr>
          <p:nvPr/>
        </p:nvPicPr>
        <p:blipFill>
          <a:blip r:embed="rId3"/>
          <a:stretch>
            <a:fillRect/>
          </a:stretch>
        </p:blipFill>
        <p:spPr>
          <a:xfrm>
            <a:off x="6093460" y="3879850"/>
            <a:ext cx="10789920" cy="2697480"/>
          </a:xfrm>
          <a:prstGeom prst="rect">
            <a:avLst/>
          </a:prstGeom>
        </p:spPr>
      </p:pic>
      <p:pic>
        <p:nvPicPr>
          <p:cNvPr id="8" name="图片 7"/>
          <p:cNvPicPr>
            <a:picLocks noChangeAspect="1"/>
          </p:cNvPicPr>
          <p:nvPr/>
        </p:nvPicPr>
        <p:blipFill>
          <a:blip r:embed="rId4"/>
          <a:stretch>
            <a:fillRect/>
          </a:stretch>
        </p:blipFill>
        <p:spPr>
          <a:xfrm>
            <a:off x="6093460" y="7816850"/>
            <a:ext cx="10789920" cy="2395220"/>
          </a:xfrm>
          <a:prstGeom prst="rect">
            <a:avLst/>
          </a:prstGeom>
        </p:spPr>
      </p:pic>
      <p:pic>
        <p:nvPicPr>
          <p:cNvPr id="9" name="图片 8"/>
          <p:cNvPicPr>
            <a:picLocks noChangeAspect="1"/>
          </p:cNvPicPr>
          <p:nvPr/>
        </p:nvPicPr>
        <p:blipFill>
          <a:blip r:embed="rId5"/>
          <a:stretch>
            <a:fillRect/>
          </a:stretch>
        </p:blipFill>
        <p:spPr>
          <a:xfrm>
            <a:off x="6093460" y="10541635"/>
            <a:ext cx="10789920" cy="2858135"/>
          </a:xfrm>
          <a:prstGeom prst="rect">
            <a:avLst/>
          </a:prstGeom>
        </p:spPr>
      </p:pic>
      <p:sp>
        <p:nvSpPr>
          <p:cNvPr id="13" name="文本占位符 12"/>
          <p:cNvSpPr>
            <a:spLocks noGrp="1"/>
          </p:cNvSpPr>
          <p:nvPr>
            <p:ph type="body" sz="quarter" idx="11"/>
          </p:nvPr>
        </p:nvSpPr>
        <p:spPr>
          <a:xfrm>
            <a:off x="2462530" y="2731770"/>
            <a:ext cx="19457670" cy="10798175"/>
          </a:xfrm>
        </p:spPr>
        <p:txBody>
          <a:bodyPr anchor="t" anchorCtr="0">
            <a:noAutofit/>
          </a:bodyPr>
          <a:lstStyle/>
          <a:p>
            <a:pPr>
              <a:buFont typeface="Arial" panose="020B0604020202090204" pitchFamily="34" charset="0"/>
            </a:pPr>
            <a:r>
              <a:rPr lang="en-US" altLang="zh-CN">
                <a:solidFill>
                  <a:schemeClr val="bg1"/>
                </a:solidFill>
                <a:sym typeface="+mn-ea"/>
              </a:rPr>
              <a:t>Go </a:t>
            </a:r>
            <a:r>
              <a:rPr lang="en-US" altLang="zh-CN" i="1">
                <a:solidFill>
                  <a:schemeClr val="accent1"/>
                </a:solidFill>
                <a:latin typeface="Helvetica Oblique" charset="0"/>
                <a:cs typeface="Helvetica Oblique" charset="0"/>
                <a:sym typeface="+mn-ea"/>
              </a:rPr>
              <a:t>error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zh-CN" altLang="en-US">
                <a:solidFill>
                  <a:schemeClr val="bg1"/>
                </a:solidFill>
                <a:sym typeface="+mn-ea"/>
              </a:rPr>
              <a:t>我们经常使用 </a:t>
            </a:r>
            <a:r>
              <a:rPr lang="en-US" altLang="zh-CN" i="1">
                <a:solidFill>
                  <a:schemeClr val="accent1"/>
                </a:solidFill>
                <a:latin typeface="Helvetica Oblique" charset="0"/>
                <a:cs typeface="Helvetica Oblique" charset="0"/>
                <a:sym typeface="+mn-ea"/>
              </a:rPr>
              <a:t>errors.New()</a:t>
            </a:r>
            <a:r>
              <a:rPr lang="en-US" altLang="zh-CN">
                <a:solidFill>
                  <a:schemeClr val="accent1"/>
                </a:solidFill>
                <a:sym typeface="+mn-ea"/>
              </a:rPr>
              <a:t> </a:t>
            </a:r>
            <a:r>
              <a:rPr lang="zh-CN" altLang="en-US">
                <a:solidFill>
                  <a:schemeClr val="bg1"/>
                </a:solidFill>
                <a:sym typeface="+mn-ea"/>
              </a:rPr>
              <a:t>来返回一个 </a:t>
            </a:r>
            <a:r>
              <a:rPr lang="en-US" altLang="zh-CN" i="1">
                <a:solidFill>
                  <a:schemeClr val="accent1"/>
                </a:solidFill>
                <a:latin typeface="Helvetica Oblique" charset="0"/>
                <a:cs typeface="Helvetica Oblique" charset="0"/>
                <a:sym typeface="+mn-ea"/>
              </a:rPr>
              <a:t>error </a:t>
            </a:r>
            <a:r>
              <a:rPr lang="zh-CN" altLang="en-US">
                <a:solidFill>
                  <a:schemeClr val="bg1"/>
                </a:solidFill>
                <a:sym typeface="+mn-ea"/>
              </a:rPr>
              <a:t>对象。</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p>
        </p:txBody>
      </p:sp>
      <p:pic>
        <p:nvPicPr>
          <p:cNvPr id="2" name="图片 1"/>
          <p:cNvPicPr>
            <a:picLocks noChangeAspect="1"/>
          </p:cNvPicPr>
          <p:nvPr/>
        </p:nvPicPr>
        <p:blipFill>
          <a:blip r:embed="rId3"/>
          <a:stretch>
            <a:fillRect/>
          </a:stretch>
        </p:blipFill>
        <p:spPr>
          <a:xfrm>
            <a:off x="6499550" y="2551813"/>
            <a:ext cx="9917563" cy="5632480"/>
          </a:xfrm>
          <a:prstGeom prst="rect">
            <a:avLst/>
          </a:prstGeom>
        </p:spPr>
      </p:pic>
      <p:pic>
        <p:nvPicPr>
          <p:cNvPr id="3" name="图片 2"/>
          <p:cNvPicPr>
            <a:picLocks noChangeAspect="1"/>
          </p:cNvPicPr>
          <p:nvPr/>
        </p:nvPicPr>
        <p:blipFill>
          <a:blip r:embed="rId4"/>
          <a:stretch>
            <a:fillRect/>
          </a:stretch>
        </p:blipFill>
        <p:spPr>
          <a:xfrm>
            <a:off x="5356845" y="8446506"/>
            <a:ext cx="12831931" cy="4690800"/>
          </a:xfrm>
          <a:prstGeom prst="rect">
            <a:avLst/>
          </a:prstGeom>
        </p:spPr>
      </p:pic>
      <p:sp>
        <p:nvSpPr>
          <p:cNvPr id="4" name="矩形 3">
            <a:extLst>
              <a:ext uri="{FF2B5EF4-FFF2-40B4-BE49-F238E27FC236}">
                <a16:creationId xmlns:a16="http://schemas.microsoft.com/office/drawing/2014/main" id="{ACC7E04B-E3B7-9F4E-A6A3-F8EC5CA222BE}"/>
              </a:ext>
            </a:extLst>
          </p:cNvPr>
          <p:cNvSpPr/>
          <p:nvPr/>
        </p:nvSpPr>
        <p:spPr>
          <a:xfrm>
            <a:off x="8809466" y="7420465"/>
            <a:ext cx="1226635" cy="369332"/>
          </a:xfrm>
          <a:prstGeom prst="rect">
            <a:avLst/>
          </a:prstGeom>
          <a:solidFill>
            <a:srgbClr val="262626"/>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u="none" strike="noStrike" cap="none" spc="0" normalizeH="0" baseline="0">
                <a:ln>
                  <a:noFill/>
                </a:ln>
                <a:solidFill>
                  <a:srgbClr val="FFC000"/>
                </a:solidFill>
                <a:effectLst/>
                <a:uFillTx/>
                <a:latin typeface="Microsoft YaHei" panose="020B0503020204020204" pitchFamily="34" charset="-122"/>
                <a:ea typeface="Microsoft YaHei" panose="020B0503020204020204" pitchFamily="34" charset="-122"/>
                <a:cs typeface="+mn-cs"/>
                <a:sym typeface="Helvetica Neue Medium" panose="02000503000000020004"/>
              </a:rPr>
              <a:t>e.err</a:t>
            </a:r>
            <a:endParaRPr kumimoji="0" lang="zh-CN" altLang="en-US" sz="2400" b="0" u="none" strike="noStrike" cap="none" spc="0" normalizeH="0" baseline="0">
              <a:ln>
                <a:noFill/>
              </a:ln>
              <a:solidFill>
                <a:srgbClr val="FFC000"/>
              </a:solidFill>
              <a:effectLst/>
              <a:uFillTx/>
              <a:latin typeface="Microsoft YaHei" panose="020B0503020204020204" pitchFamily="34" charset="-122"/>
              <a:ea typeface="Microsoft YaHei" panose="020B0503020204020204" pitchFamily="34" charset="-122"/>
              <a:cs typeface="+mn-cs"/>
              <a:sym typeface="Helvetica Neue Medium"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4" name="图片 3"/>
          <p:cNvPicPr>
            <a:picLocks noChangeAspect="1"/>
          </p:cNvPicPr>
          <p:nvPr/>
        </p:nvPicPr>
        <p:blipFill>
          <a:blip r:embed="rId3"/>
          <a:stretch>
            <a:fillRect/>
          </a:stretch>
        </p:blipFill>
        <p:spPr>
          <a:xfrm>
            <a:off x="4926330" y="4901565"/>
            <a:ext cx="11555095" cy="2796540"/>
          </a:xfrm>
          <a:prstGeom prst="rect">
            <a:avLst/>
          </a:prstGeom>
        </p:spPr>
      </p:pic>
      <p:pic>
        <p:nvPicPr>
          <p:cNvPr id="5" name="图片 4"/>
          <p:cNvPicPr>
            <a:picLocks noChangeAspect="1"/>
          </p:cNvPicPr>
          <p:nvPr/>
        </p:nvPicPr>
        <p:blipFill>
          <a:blip r:embed="rId4"/>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还记得之前我们 </a:t>
            </a:r>
            <a:r>
              <a:rPr lang="en-US" altLang="zh-CN" sz="3600">
                <a:solidFill>
                  <a:schemeClr val="bg1"/>
                </a:solidFill>
                <a:latin typeface="Alibaba PuHuiTi R" pitchFamily="18" charset="-122"/>
                <a:sym typeface="+mn-ea"/>
              </a:rPr>
              <a:t>auth </a:t>
            </a:r>
            <a:r>
              <a:rPr lang="zh-CN" altLang="en-US" sz="3600">
                <a:solidFill>
                  <a:schemeClr val="bg1"/>
                </a:solidFill>
                <a:latin typeface="Alibaba PuHuiTi R" pitchFamily="18" charset="-122"/>
                <a:sym typeface="+mn-ea"/>
              </a:rPr>
              <a:t>的代码吧，如果 </a:t>
            </a:r>
            <a:r>
              <a:rPr lang="zh-CN" altLang="en-US" sz="3600" i="1">
                <a:solidFill>
                  <a:schemeClr val="accent2"/>
                </a:solidFill>
                <a:latin typeface="Alibaba PuHuiTi R" pitchFamily="18" charset="-122"/>
                <a:sym typeface="+mn-ea"/>
              </a:rPr>
              <a:t>authenticate</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返回错误，则 </a:t>
            </a:r>
            <a:r>
              <a:rPr lang="zh-CN" altLang="en-US" sz="3600" i="1">
                <a:solidFill>
                  <a:schemeClr val="accent2"/>
                </a:solidFill>
                <a:latin typeface="Alibaba PuHuiTi R" pitchFamily="18" charset="-122"/>
                <a:sym typeface="+mn-ea"/>
              </a:rPr>
              <a:t>AuthenticateRequest </a:t>
            </a:r>
            <a:r>
              <a:rPr lang="zh-CN" altLang="en-US" sz="3600">
                <a:solidFill>
                  <a:schemeClr val="bg1"/>
                </a:solidFill>
                <a:latin typeface="Alibaba PuHuiTi R" pitchFamily="18" charset="-122"/>
                <a:sym typeface="+mn-ea"/>
              </a:rPr>
              <a:t>会将错误返回给调用方，调用者可能也会这样做，依此类推。在程序的顶部，程序的主体将把错误打印到屏幕或日志文件中，打印出来的只是：没有这样的文件或目录。</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2" name="图片 1"/>
          <p:cNvPicPr>
            <a:picLocks noChangeAspect="1"/>
          </p:cNvPicPr>
          <p:nvPr/>
        </p:nvPicPr>
        <p:blipFill>
          <a:blip r:embed="rId3"/>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没有生成错误的 </a:t>
            </a:r>
            <a:r>
              <a:rPr lang="en-US" altLang="zh-CN" sz="3600" i="1">
                <a:solidFill>
                  <a:schemeClr val="accent2"/>
                </a:solidFill>
                <a:latin typeface="Alibaba PuHuiTi R" pitchFamily="18" charset="-122"/>
                <a:sym typeface="+mn-ea"/>
              </a:rPr>
              <a:t>file:line</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信息。没有导致错误的调用堆栈的堆栈跟踪。这段代码的作者将被迫进行长时间的代码分割，以发现是哪个代码路径触发了文件未找到错误。</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lnSpc>
                <a:spcPct val="120000"/>
              </a:lnSpc>
              <a:buFont typeface="Arial" panose="020B0604020202090204" pitchFamily="34" charset="0"/>
            </a:pPr>
            <a:r>
              <a:rPr lang="zh-CN" altLang="en-US" sz="3600">
                <a:solidFill>
                  <a:schemeClr val="bg1"/>
                </a:solidFill>
                <a:latin typeface="Alibaba PuHuiTi R" pitchFamily="18" charset="-122"/>
                <a:sym typeface="+mn-ea"/>
              </a:rPr>
              <a:t>但是正如我们前面看到的，这种模式与 sentinel </a:t>
            </a:r>
            <a:r>
              <a:rPr lang="en-US" altLang="zh-CN" sz="3600">
                <a:solidFill>
                  <a:schemeClr val="bg1"/>
                </a:solidFill>
                <a:latin typeface="Alibaba PuHuiTi R" pitchFamily="18" charset="-122"/>
                <a:sym typeface="+mn-ea"/>
              </a:rPr>
              <a:t>errors </a:t>
            </a:r>
            <a:r>
              <a:rPr lang="zh-CN" altLang="en-US" sz="3600">
                <a:solidFill>
                  <a:schemeClr val="bg1"/>
                </a:solidFill>
                <a:latin typeface="Alibaba PuHuiTi R" pitchFamily="18" charset="-122"/>
                <a:sym typeface="+mn-ea"/>
              </a:rPr>
              <a:t>或 </a:t>
            </a:r>
            <a:r>
              <a:rPr lang="en-US" altLang="zh-CN" sz="3600">
                <a:solidFill>
                  <a:schemeClr val="bg1"/>
                </a:solidFill>
                <a:latin typeface="Alibaba PuHuiTi R" pitchFamily="18" charset="-122"/>
                <a:sym typeface="+mn-ea"/>
              </a:rPr>
              <a:t>type assertions </a:t>
            </a:r>
            <a:r>
              <a:rPr lang="zh-CN" altLang="en-US" sz="3600">
                <a:solidFill>
                  <a:schemeClr val="bg1"/>
                </a:solidFill>
                <a:latin typeface="Alibaba PuHuiTi R" pitchFamily="18" charset="-122"/>
                <a:sym typeface="+mn-ea"/>
              </a:rPr>
              <a:t>的使用不兼容，因为将错误值转换为字符串，将其与另一个字符串合并，然后将其转换回 </a:t>
            </a:r>
            <a:r>
              <a:rPr lang="en-US" altLang="zh-CN" sz="3600" i="1">
                <a:solidFill>
                  <a:schemeClr val="accent2"/>
                </a:solidFill>
                <a:latin typeface="Alibaba PuHuiTi R" pitchFamily="18" charset="-122"/>
                <a:sym typeface="+mn-ea"/>
              </a:rPr>
              <a:t>fmt.Errorf</a:t>
            </a:r>
            <a:r>
              <a:rPr lang="en-US" altLang="zh-CN" sz="3600" i="1">
                <a:solidFill>
                  <a:schemeClr val="bg1"/>
                </a:solidFill>
                <a:latin typeface="Alibaba PuHuiTi R" pitchFamily="18" charset="-122"/>
                <a:sym typeface="+mn-ea"/>
              </a:rPr>
              <a:t> </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破坏了原始错误，导致等值判定失败。</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3963035" y="4261485"/>
            <a:ext cx="16457930" cy="3499485"/>
          </a:xfrm>
          <a:prstGeom prst="rect">
            <a:avLst/>
          </a:prstGeom>
        </p:spPr>
      </p:pic>
      <p:pic>
        <p:nvPicPr>
          <p:cNvPr id="4" name="图片 3"/>
          <p:cNvPicPr>
            <a:picLocks noChangeAspect="1"/>
          </p:cNvPicPr>
          <p:nvPr/>
        </p:nvPicPr>
        <p:blipFill>
          <a:blip r:embed="rId4"/>
          <a:stretch>
            <a:fillRect/>
          </a:stretch>
        </p:blipFill>
        <p:spPr>
          <a:xfrm>
            <a:off x="3820894" y="9060030"/>
            <a:ext cx="16600071" cy="38484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sz="3600">
                <a:solidFill>
                  <a:schemeClr val="bg1"/>
                </a:solidFill>
                <a:latin typeface="Alibaba PuHuiTi R" pitchFamily="18" charset="-122"/>
                <a:sym typeface="+mn-ea"/>
              </a:rPr>
              <a:t>You</a:t>
            </a:r>
            <a:r>
              <a:rPr lang="zh-CN" altLang="en-US" sz="3600">
                <a:solidFill>
                  <a:schemeClr val="bg1"/>
                </a:solidFill>
                <a:latin typeface="Alibaba PuHuiTi R" pitchFamily="18" charset="-122"/>
                <a:sym typeface="+mn-ea"/>
              </a:rPr>
              <a:t> should only handle errors once. Handling an error means inspecting the error value, and making a single decision.</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 </a:t>
            </a:r>
          </a:p>
          <a:p>
            <a:pPr>
              <a:buFont typeface="Arial" panose="020B0604020202090204" pitchFamily="34" charset="0"/>
            </a:pPr>
            <a:r>
              <a:rPr lang="zh-CN" altLang="en-US" sz="3600">
                <a:solidFill>
                  <a:schemeClr val="bg1"/>
                </a:solidFill>
                <a:latin typeface="Alibaba PuHuiTi R" pitchFamily="18" charset="-122"/>
                <a:sym typeface="+mn-ea"/>
              </a:rPr>
              <a:t> 我们经常发现类似的代码，在错误处理中，带了两个任务</a:t>
            </a:r>
            <a:r>
              <a:rPr lang="en-US" altLang="zh-CN" sz="3600">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记录日志并且再次返回错误。</a:t>
            </a:r>
          </a:p>
          <a:p>
            <a:pPr>
              <a:buFont typeface="Arial" panose="020B0604020202090204" pitchFamily="34" charset="0"/>
            </a:pPr>
            <a:endParaRPr lang="zh-CN" altLang="en-US" sz="3600">
              <a:solidFill>
                <a:schemeClr val="bg1"/>
              </a:solidFill>
              <a:latin typeface="Alibaba PuHuiTi R" pitchFamily="18" charset="-122"/>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2" name="图片 1"/>
          <p:cNvPicPr>
            <a:picLocks noChangeAspect="1"/>
          </p:cNvPicPr>
          <p:nvPr/>
        </p:nvPicPr>
        <p:blipFill>
          <a:blip r:embed="rId3"/>
          <a:stretch>
            <a:fillRect/>
          </a:stretch>
        </p:blipFill>
        <p:spPr>
          <a:xfrm>
            <a:off x="6202680" y="4234062"/>
            <a:ext cx="11976735" cy="5940425"/>
          </a:xfrm>
          <a:prstGeom prst="rect">
            <a:avLst/>
          </a:prstGeom>
        </p:spPr>
      </p:pic>
      <p:pic>
        <p:nvPicPr>
          <p:cNvPr id="5" name="图片 4"/>
          <p:cNvPicPr>
            <a:picLocks noChangeAspect="1"/>
          </p:cNvPicPr>
          <p:nvPr/>
        </p:nvPicPr>
        <p:blipFill>
          <a:blip r:embed="rId4"/>
          <a:stretch>
            <a:fillRect/>
          </a:stretch>
        </p:blipFill>
        <p:spPr>
          <a:xfrm>
            <a:off x="10021570" y="10426910"/>
            <a:ext cx="8157845" cy="2840355"/>
          </a:xfrm>
          <a:prstGeom prst="rect">
            <a:avLst/>
          </a:prstGeom>
        </p:spPr>
      </p:pic>
      <p:sp>
        <p:nvSpPr>
          <p:cNvPr id="11" name="文本占位符 10"/>
          <p:cNvSpPr>
            <a:spLocks noGrp="1"/>
          </p:cNvSpPr>
          <p:nvPr>
            <p:ph type="body" sz="quarter" idx="11"/>
          </p:nvPr>
        </p:nvSpPr>
        <p:spPr>
          <a:xfrm>
            <a:off x="2462212" y="268499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在这个例子中，如果在 </a:t>
            </a:r>
            <a:r>
              <a:rPr lang="zh-CN" altLang="en-US" sz="3600" i="1">
                <a:solidFill>
                  <a:schemeClr val="accent2"/>
                </a:solidFill>
                <a:latin typeface="Alibaba PuHuiTi R" pitchFamily="18" charset="-122"/>
                <a:sym typeface="+mn-ea"/>
              </a:rPr>
              <a:t>w.Write</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过程中发生了一个错误，那么一行代码将被写入日志文件中，记录错误发生的文件和行，并且错误也会返回给调用者，调用者可能会记录并返回它，一直返回到程序的顶部。</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unable to write: io.EOF</a:t>
            </a:r>
          </a:p>
          <a:p>
            <a:pPr>
              <a:buFont typeface="Arial" panose="020B0604020202090204" pitchFamily="34" charset="0"/>
            </a:pPr>
            <a:r>
              <a:rPr lang="zh-CN" altLang="en-US" sz="3600">
                <a:solidFill>
                  <a:schemeClr val="bg1"/>
                </a:solidFill>
                <a:latin typeface="Alibaba PuHuiTi R" pitchFamily="18" charset="-122"/>
                <a:sym typeface="+mn-ea"/>
              </a:rPr>
              <a:t>could not write config: io.EOF</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5197785" y="6539022"/>
            <a:ext cx="13323357" cy="6456045"/>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Go 中的错误处理契约规定，在出现错误的情况下，不能对其他返回值的内容做出任何假设。由于 JSON 序列化失败，</a:t>
            </a:r>
            <a:r>
              <a:rPr lang="zh-CN" altLang="en-US" sz="3600" i="1">
                <a:solidFill>
                  <a:schemeClr val="accent2"/>
                </a:solidFill>
                <a:latin typeface="Alibaba PuHuiTi R" pitchFamily="18" charset="-122"/>
                <a:sym typeface="+mn-ea"/>
              </a:rPr>
              <a:t>buf</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的内容是未知的，可能它不包含任何内容，但更糟糕的是，它可能包含一个半写的 JSON 片段。</a:t>
            </a:r>
          </a:p>
          <a:p>
            <a:pPr>
              <a:lnSpc>
                <a:spcPct val="120000"/>
              </a:lnSpc>
              <a:buFont typeface="Arial" panose="020B0604020202090204" pitchFamily="34" charset="0"/>
            </a:pPr>
            <a:r>
              <a:rPr lang="zh-CN" altLang="en-US" sz="3600">
                <a:solidFill>
                  <a:schemeClr val="bg1"/>
                </a:solidFill>
                <a:latin typeface="Alibaba PuHuiTi R" pitchFamily="18" charset="-122"/>
                <a:sym typeface="+mn-ea"/>
              </a:rPr>
              <a:t>由于程序员在检查并记录错误后忘记</a:t>
            </a:r>
            <a:r>
              <a:rPr lang="zh-CN" altLang="en-US" sz="3600" i="1">
                <a:solidFill>
                  <a:schemeClr val="bg1"/>
                </a:solidFill>
                <a:latin typeface="Alibaba PuHuiTi R" pitchFamily="18" charset="-122"/>
                <a:sym typeface="+mn-ea"/>
              </a:rPr>
              <a:t> </a:t>
            </a:r>
            <a:r>
              <a:rPr lang="en-US" altLang="zh-CN" sz="3600" i="1">
                <a:solidFill>
                  <a:schemeClr val="accent2"/>
                </a:solidFill>
                <a:latin typeface="Alibaba PuHuiTi R" pitchFamily="18" charset="-122"/>
                <a:sym typeface="+mn-ea"/>
              </a:rPr>
              <a:t>return</a:t>
            </a:r>
            <a:r>
              <a:rPr lang="zh-CN" altLang="en-US" sz="3600">
                <a:solidFill>
                  <a:schemeClr val="bg1"/>
                </a:solidFill>
                <a:latin typeface="Alibaba PuHuiTi R" pitchFamily="18" charset="-122"/>
                <a:sym typeface="+mn-ea"/>
              </a:rPr>
              <a:t>，损坏的缓冲区将被传递给 </a:t>
            </a:r>
            <a:r>
              <a:rPr lang="zh-CN" altLang="en-US" sz="3600" i="1">
                <a:solidFill>
                  <a:schemeClr val="accent2"/>
                </a:solidFill>
                <a:latin typeface="Alibaba PuHuiTi R" pitchFamily="18" charset="-122"/>
                <a:sym typeface="+mn-ea"/>
              </a:rPr>
              <a:t>WriteAll</a:t>
            </a:r>
            <a:r>
              <a:rPr lang="zh-CN" altLang="en-US" sz="3600">
                <a:solidFill>
                  <a:schemeClr val="bg1"/>
                </a:solidFill>
                <a:latin typeface="Alibaba PuHuiTi R" pitchFamily="18" charset="-122"/>
                <a:sym typeface="+mn-ea"/>
              </a:rPr>
              <a:t>，这可能会成功，因此配置文件将被错误地写入。但是，该函数返回的结果是正确的。</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sp>
        <p:nvSpPr>
          <p:cNvPr id="11" name="文本占位符 10"/>
          <p:cNvSpPr>
            <a:spLocks noGrp="1"/>
          </p:cNvSpPr>
          <p:nvPr>
            <p:ph type="body" sz="quarter" idx="11"/>
          </p:nvPr>
        </p:nvSpPr>
        <p:spPr>
          <a:xfrm>
            <a:off x="2463165" y="2731770"/>
            <a:ext cx="19457670" cy="10582275"/>
          </a:xfrm>
        </p:spPr>
        <p:txBody>
          <a:bodyPr anchor="t" anchorCtr="0">
            <a:noAutofit/>
          </a:bodyPr>
          <a:lstStyle/>
          <a:p>
            <a:pPr>
              <a:lnSpc>
                <a:spcPct val="120000"/>
              </a:lnSpc>
              <a:buFont typeface="Arial" panose="020B060402020209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error has been logged.</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错误要被日志记录。</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之后不再报告当前错误。</a:t>
            </a: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github.com/pkg/errors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2" name="图片 1"/>
          <p:cNvPicPr>
            <a:picLocks noChangeAspect="1"/>
          </p:cNvPicPr>
          <p:nvPr/>
        </p:nvPicPr>
        <p:blipFill>
          <a:blip r:embed="rId3"/>
          <a:stretch>
            <a:fillRect/>
          </a:stretch>
        </p:blipFill>
        <p:spPr>
          <a:xfrm>
            <a:off x="6226175" y="2594344"/>
            <a:ext cx="11598767" cy="10590796"/>
          </a:xfrm>
          <a:prstGeom prst="rect">
            <a:avLst/>
          </a:prstGeom>
        </p:spPr>
      </p:pic>
      <p:pic>
        <p:nvPicPr>
          <p:cNvPr id="3" name="图片 2"/>
          <p:cNvPicPr>
            <a:picLocks noChangeAspect="1"/>
          </p:cNvPicPr>
          <p:nvPr/>
        </p:nvPicPr>
        <p:blipFill>
          <a:blip r:embed="rId4"/>
          <a:stretch>
            <a:fillRect/>
          </a:stretch>
        </p:blipFill>
        <p:spPr>
          <a:xfrm>
            <a:off x="6298565" y="5441950"/>
            <a:ext cx="11526377" cy="2769659"/>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2462401" y="2585700"/>
            <a:ext cx="18143498" cy="4359720"/>
          </a:xfrm>
          <a:prstGeom prst="rect">
            <a:avLst/>
          </a:prstGeom>
        </p:spPr>
      </p:pic>
      <p:pic>
        <p:nvPicPr>
          <p:cNvPr id="4" name="图片 3"/>
          <p:cNvPicPr>
            <a:picLocks noChangeAspect="1"/>
          </p:cNvPicPr>
          <p:nvPr/>
        </p:nvPicPr>
        <p:blipFill>
          <a:blip r:embed="rId4"/>
          <a:stretch>
            <a:fillRect/>
          </a:stretch>
        </p:blipFill>
        <p:spPr>
          <a:xfrm>
            <a:off x="5283909" y="7241520"/>
            <a:ext cx="12869545" cy="540131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5" name="图片 4"/>
          <p:cNvPicPr>
            <a:picLocks noChangeAspect="1"/>
          </p:cNvPicPr>
          <p:nvPr/>
        </p:nvPicPr>
        <p:blipFill>
          <a:blip r:embed="rId3"/>
          <a:stretch>
            <a:fillRect/>
          </a:stretch>
        </p:blipFill>
        <p:spPr>
          <a:xfrm>
            <a:off x="6283325" y="4621530"/>
            <a:ext cx="11815445" cy="6191250"/>
          </a:xfrm>
          <a:prstGeom prst="rect">
            <a:avLst/>
          </a:prstGeom>
        </p:spPr>
      </p:pic>
      <p:pic>
        <p:nvPicPr>
          <p:cNvPr id="8" name="图片 7"/>
          <p:cNvPicPr>
            <a:picLocks noChangeAspect="1"/>
          </p:cNvPicPr>
          <p:nvPr/>
        </p:nvPicPr>
        <p:blipFill>
          <a:blip r:embed="rId4"/>
          <a:stretch>
            <a:fillRect/>
          </a:stretch>
        </p:blipFill>
        <p:spPr>
          <a:xfrm>
            <a:off x="1369061" y="4621529"/>
            <a:ext cx="21086222" cy="5065395"/>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通过使用 </a:t>
            </a:r>
            <a:r>
              <a:rPr lang="en-US" altLang="zh-CN" sz="3600" i="1">
                <a:solidFill>
                  <a:schemeClr val="accent2"/>
                </a:solidFill>
                <a:latin typeface="Alibaba PuHuiTi R" pitchFamily="18" charset="-122"/>
                <a:sym typeface="+mn-ea"/>
              </a:rPr>
              <a:t>pkg/</a:t>
            </a:r>
            <a:r>
              <a:rPr lang="zh-CN" altLang="en-US" sz="3600" i="1">
                <a:solidFill>
                  <a:schemeClr val="accent2"/>
                </a:solidFill>
                <a:latin typeface="Alibaba PuHuiTi R" pitchFamily="18" charset="-122"/>
                <a:sym typeface="+mn-ea"/>
              </a:rPr>
              <a:t>errors</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包，您可以向错误值添加上下文，这种方式既可以由人也可以由机器检查。</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2" name="图片 1"/>
          <p:cNvPicPr>
            <a:picLocks noChangeAspect="1"/>
          </p:cNvPicPr>
          <p:nvPr/>
        </p:nvPicPr>
        <p:blipFill>
          <a:blip r:embed="rId3"/>
          <a:stretch>
            <a:fillRect/>
          </a:stretch>
        </p:blipFill>
        <p:spPr>
          <a:xfrm>
            <a:off x="6224270" y="8566785"/>
            <a:ext cx="11539220" cy="2757805"/>
          </a:xfrm>
          <a:prstGeom prst="rect">
            <a:avLst/>
          </a:prstGeom>
        </p:spPr>
      </p:pic>
      <p:pic>
        <p:nvPicPr>
          <p:cNvPr id="3" name="图片 2"/>
          <p:cNvPicPr>
            <a:picLocks noChangeAspect="1"/>
          </p:cNvPicPr>
          <p:nvPr/>
        </p:nvPicPr>
        <p:blipFill>
          <a:blip r:embed="rId4"/>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olidFill>
                  <a:schemeClr val="bg1"/>
                </a:solidFill>
                <a:sym typeface="+mn-ea"/>
              </a:rPr>
              <a:t>基础库中大量自定义的 </a:t>
            </a:r>
            <a:r>
              <a:rPr lang="en-US" altLang="zh-CN" i="1">
                <a:solidFill>
                  <a:schemeClr val="accent1"/>
                </a:solidFill>
                <a:latin typeface="Helvetica Oblique" charset="0"/>
                <a:cs typeface="Helvetica Oblique" charset="0"/>
                <a:sym typeface="+mn-ea"/>
              </a:rPr>
              <a:t>error</a:t>
            </a:r>
            <a:r>
              <a:rPr lang="zh-CN" altLang="en-US">
                <a:solidFill>
                  <a:schemeClr val="bg1"/>
                </a:solidFill>
                <a:sym typeface="+mn-ea"/>
              </a:rPr>
              <a:t>。</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en-US" altLang="zh-CN" i="1">
                <a:solidFill>
                  <a:schemeClr val="accent1"/>
                </a:solidFill>
                <a:latin typeface="Helvetica Oblique" charset="0"/>
                <a:cs typeface="Helvetica Oblique" charset="0"/>
                <a:sym typeface="+mn-ea"/>
              </a:rPr>
              <a:t>errors.New()</a:t>
            </a:r>
            <a:r>
              <a:rPr lang="en-US" altLang="zh-CN" i="1">
                <a:solidFill>
                  <a:schemeClr val="accent2"/>
                </a:solidFill>
                <a:latin typeface="Helvetica Oblique" charset="0"/>
                <a:cs typeface="Helvetica Oblique" charset="0"/>
                <a:sym typeface="+mn-ea"/>
              </a:rPr>
              <a:t> </a:t>
            </a:r>
            <a:r>
              <a:rPr lang="zh-CN" altLang="en-US">
                <a:solidFill>
                  <a:schemeClr val="bg1"/>
                </a:solidFill>
                <a:sym typeface="+mn-ea"/>
              </a:rPr>
              <a:t>返回的是 内部 </a:t>
            </a:r>
            <a:r>
              <a:rPr lang="en-US" altLang="zh-CN" i="1">
                <a:solidFill>
                  <a:schemeClr val="accent1"/>
                </a:solidFill>
                <a:latin typeface="Helvetica Oblique" charset="0"/>
                <a:cs typeface="Helvetica Oblique" charset="0"/>
                <a:sym typeface="+mn-ea"/>
              </a:rPr>
              <a:t>errorString </a:t>
            </a:r>
            <a:r>
              <a:rPr lang="zh-CN" altLang="en-US">
                <a:solidFill>
                  <a:schemeClr val="bg1"/>
                </a:solidFill>
                <a:sym typeface="+mn-ea"/>
              </a:rPr>
              <a:t>对象的指针。</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errros.Errorf </a:t>
            </a:r>
            <a:r>
              <a:rPr lang="zh-CN" altLang="en-US">
                <a:solidFill>
                  <a:schemeClr val="bg1"/>
                </a:solidFill>
                <a:sym typeface="+mn-ea"/>
              </a:rPr>
              <a:t>返回错误。</a:t>
            </a: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如果调用其他包内的函数，通常简单的直接返回。</a:t>
            </a:r>
          </a:p>
        </p:txBody>
      </p:sp>
      <p:pic>
        <p:nvPicPr>
          <p:cNvPr id="3" name="图片 2"/>
          <p:cNvPicPr>
            <a:picLocks noChangeAspect="1"/>
          </p:cNvPicPr>
          <p:nvPr/>
        </p:nvPicPr>
        <p:blipFill>
          <a:blip r:embed="rId3"/>
          <a:stretch>
            <a:fillRect/>
          </a:stretch>
        </p:blipFill>
        <p:spPr>
          <a:xfrm>
            <a:off x="4513713" y="3786948"/>
            <a:ext cx="14589125" cy="3942715"/>
          </a:xfrm>
          <a:prstGeom prst="rect">
            <a:avLst/>
          </a:prstGeom>
        </p:spPr>
      </p:pic>
      <p:pic>
        <p:nvPicPr>
          <p:cNvPr id="4" name="图片 3"/>
          <p:cNvPicPr>
            <a:picLocks noChangeAspect="1"/>
          </p:cNvPicPr>
          <p:nvPr/>
        </p:nvPicPr>
        <p:blipFill>
          <a:blip r:embed="rId4"/>
          <a:stretch>
            <a:fillRect/>
          </a:stretch>
        </p:blipFill>
        <p:spPr>
          <a:xfrm>
            <a:off x="7460055" y="8999054"/>
            <a:ext cx="9028935" cy="30456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120000"/>
              </a:lnSpc>
              <a:buFont typeface="Arial" panose="020B0604020202090204" pitchFamily="34" charset="0"/>
              <a:buChar char="•"/>
            </a:pPr>
            <a:r>
              <a:rPr lang="zh-CN" altLang="en-US" sz="3600">
                <a:solidFill>
                  <a:schemeClr val="bg1"/>
                </a:solidFill>
                <a:latin typeface="Alibaba PuHuiTi R" pitchFamily="18" charset="-122"/>
                <a:sym typeface="+mn-ea"/>
              </a:rPr>
              <a:t>如果和其他库进行协作，考虑使用 </a:t>
            </a:r>
            <a:r>
              <a:rPr lang="en-US" altLang="zh-CN" sz="3600" i="1">
                <a:solidFill>
                  <a:schemeClr val="accent2"/>
                </a:solidFill>
                <a:latin typeface="Alibaba PuHuiTi R" pitchFamily="18" charset="-122"/>
                <a:sym typeface="+mn-ea"/>
              </a:rPr>
              <a:t>errors.Wrap</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或者 </a:t>
            </a:r>
            <a:r>
              <a:rPr lang="en-US" altLang="zh-CN" sz="3600" i="1">
                <a:solidFill>
                  <a:schemeClr val="accent2"/>
                </a:solidFill>
                <a:latin typeface="Alibaba PuHuiTi R" pitchFamily="18" charset="-122"/>
                <a:sym typeface="+mn-ea"/>
              </a:rPr>
              <a:t>errors.Wrapf</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保存堆栈信息。同样适用于和标准库协作的时候。</a:t>
            </a:r>
            <a:r>
              <a:rPr lang="en-US" altLang="zh-CN" sz="3600">
                <a:solidFill>
                  <a:schemeClr val="bg1"/>
                </a:solidFill>
                <a:latin typeface="Alibaba PuHuiTi R" pitchFamily="18" charset="-122"/>
                <a:sym typeface="+mn-ea"/>
              </a:rPr>
              <a:t> </a:t>
            </a:r>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a:solidFill>
                <a:schemeClr val="bg1"/>
              </a:solidFill>
              <a:latin typeface="Alibaba PuHuiTi R" pitchFamily="18" charset="-122"/>
              <a:sym typeface="+mn-ea"/>
            </a:endParaRPr>
          </a:p>
          <a:p>
            <a:endParaRPr lang="zh-CN" altLang="en-US" sz="3600">
              <a:solidFill>
                <a:schemeClr val="bg1"/>
              </a:solidFill>
              <a:latin typeface="Alibaba PuHuiTi R" pitchFamily="18" charset="-122"/>
              <a:sym typeface="+mn-ea"/>
            </a:endParaRPr>
          </a:p>
          <a:p>
            <a:pPr marL="571500" indent="-571500">
              <a:buFont typeface="Arial" panose="020B0604020202090204" pitchFamily="34" charset="0"/>
              <a:buChar char="•"/>
            </a:pPr>
            <a:r>
              <a:rPr lang="zh-CN" altLang="en-US" sz="3600">
                <a:solidFill>
                  <a:schemeClr val="bg1"/>
                </a:solidFill>
                <a:latin typeface="Alibaba PuHuiTi R" pitchFamily="18" charset="-122"/>
                <a:sym typeface="+mn-ea"/>
              </a:rPr>
              <a:t>直接返回错误，而不是每个错误产生的地方到处打日志。</a:t>
            </a:r>
          </a:p>
          <a:p>
            <a:pPr marL="571500" indent="-571500">
              <a:buFont typeface="Arial" panose="020B0604020202090204" pitchFamily="34" charset="0"/>
              <a:buChar char="•"/>
            </a:pPr>
            <a:r>
              <a:rPr lang="zh-CN" altLang="en-US" sz="3600">
                <a:solidFill>
                  <a:schemeClr val="bg1"/>
                </a:solidFill>
                <a:latin typeface="Alibaba PuHuiTi R" pitchFamily="18" charset="-122"/>
                <a:sym typeface="+mn-ea"/>
              </a:rPr>
              <a:t>在程序的顶部或者是工作的 </a:t>
            </a:r>
            <a:r>
              <a:rPr lang="en-US" altLang="zh-CN" sz="3600">
                <a:solidFill>
                  <a:schemeClr val="bg1"/>
                </a:solidFill>
                <a:latin typeface="Alibaba PuHuiTi R" pitchFamily="18" charset="-122"/>
                <a:sym typeface="+mn-ea"/>
              </a:rPr>
              <a:t>goroutine </a:t>
            </a:r>
            <a:r>
              <a:rPr lang="zh-CN" altLang="en-US" sz="3600">
                <a:solidFill>
                  <a:schemeClr val="bg1"/>
                </a:solidFill>
                <a:latin typeface="Alibaba PuHuiTi R" pitchFamily="18" charset="-122"/>
                <a:sym typeface="+mn-ea"/>
              </a:rPr>
              <a:t>顶部（请求入口），使用 </a:t>
            </a:r>
            <a:r>
              <a:rPr lang="en-US" altLang="zh-CN" sz="3600" i="1">
                <a:solidFill>
                  <a:schemeClr val="accent2"/>
                </a:solidFill>
                <a:latin typeface="Alibaba PuHuiTi R" pitchFamily="18" charset="-122"/>
                <a:sym typeface="+mn-ea"/>
              </a:rPr>
              <a:t>%+v</a:t>
            </a:r>
            <a:r>
              <a:rPr lang="en-US" altLang="zh-CN" sz="3600" i="1">
                <a:solidFill>
                  <a:schemeClr val="bg1"/>
                </a:solidFill>
                <a:latin typeface="Alibaba PuHuiTi R" pitchFamily="18" charset="-122"/>
                <a:sym typeface="+mn-ea"/>
              </a:rPr>
              <a:t> </a:t>
            </a:r>
            <a:r>
              <a:rPr lang="zh-CN" altLang="en-US"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把堆栈详情记录。</a:t>
            </a:r>
          </a:p>
        </p:txBody>
      </p:sp>
      <p:pic>
        <p:nvPicPr>
          <p:cNvPr id="5" name="图片 4"/>
          <p:cNvPicPr>
            <a:picLocks noChangeAspect="1"/>
          </p:cNvPicPr>
          <p:nvPr/>
        </p:nvPicPr>
        <p:blipFill>
          <a:blip r:embed="rId3"/>
          <a:stretch>
            <a:fillRect/>
          </a:stretch>
        </p:blipFill>
        <p:spPr>
          <a:xfrm>
            <a:off x="4918075" y="4441825"/>
            <a:ext cx="12540585" cy="2973668"/>
          </a:xfrm>
          <a:prstGeom prst="rect">
            <a:avLst/>
          </a:prstGeom>
        </p:spPr>
      </p:pic>
      <p:pic>
        <p:nvPicPr>
          <p:cNvPr id="8" name="图片 7"/>
          <p:cNvPicPr>
            <a:picLocks noChangeAspect="1"/>
          </p:cNvPicPr>
          <p:nvPr/>
        </p:nvPicPr>
        <p:blipFill>
          <a:blip r:embed="rId4"/>
          <a:stretch>
            <a:fillRect/>
          </a:stretch>
        </p:blipFill>
        <p:spPr>
          <a:xfrm>
            <a:off x="6704138" y="9364315"/>
            <a:ext cx="9304020" cy="337248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p>
        </p:txBody>
      </p:sp>
      <p:sp>
        <p:nvSpPr>
          <p:cNvPr id="2" name="文本占位符 6"/>
          <p:cNvSpPr>
            <a:spLocks noGrp="1"/>
          </p:cNvSpPr>
          <p:nvPr/>
        </p:nvSpPr>
        <p:spPr>
          <a:xfrm>
            <a:off x="2462730" y="2475998"/>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zh-CN" altLang="en-US">
                <a:solidFill>
                  <a:schemeClr val="bg1"/>
                </a:solidFill>
                <a:latin typeface="Alibaba PuHuiTi R" pitchFamily="18" charset="-122"/>
                <a:sym typeface="+mn-ea"/>
              </a:rPr>
              <a:t>使用 </a:t>
            </a:r>
            <a:r>
              <a:rPr lang="en-US" altLang="zh-CN" i="1">
                <a:solidFill>
                  <a:schemeClr val="accent2"/>
                </a:solidFill>
                <a:latin typeface="Alibaba PuHuiTi R" pitchFamily="18" charset="-122"/>
                <a:sym typeface="+mn-ea"/>
              </a:rPr>
              <a:t>errors.Cause</a:t>
            </a:r>
            <a:r>
              <a:rPr lang="en-US" altLang="zh-CN" i="1">
                <a:solidFill>
                  <a:schemeClr val="bg1"/>
                </a:solidFill>
                <a:latin typeface="Alibaba PuHuiTi R" pitchFamily="18" charset="-122"/>
                <a:sym typeface="+mn-ea"/>
              </a:rPr>
              <a:t> </a:t>
            </a:r>
            <a:r>
              <a:rPr lang="zh-CN" altLang="en-US">
                <a:solidFill>
                  <a:schemeClr val="bg1"/>
                </a:solidFill>
                <a:latin typeface="Alibaba PuHuiTi R" pitchFamily="18" charset="-122"/>
                <a:sym typeface="+mn-ea"/>
              </a:rPr>
              <a:t>获取 </a:t>
            </a:r>
            <a:r>
              <a:rPr lang="en-US" altLang="zh-CN">
                <a:solidFill>
                  <a:schemeClr val="bg1"/>
                </a:solidFill>
                <a:latin typeface="Alibaba PuHuiTi R" pitchFamily="18" charset="-122"/>
                <a:sym typeface="+mn-ea"/>
              </a:rPr>
              <a:t>root error</a:t>
            </a:r>
            <a:r>
              <a:rPr lang="zh-CN" altLang="en-US">
                <a:solidFill>
                  <a:schemeClr val="bg1"/>
                </a:solidFill>
                <a:latin typeface="Alibaba PuHuiTi R" pitchFamily="18" charset="-122"/>
                <a:sym typeface="+mn-ea"/>
              </a:rPr>
              <a:t>，再进行和 </a:t>
            </a:r>
            <a:r>
              <a:rPr lang="en-US" altLang="zh-CN">
                <a:solidFill>
                  <a:schemeClr val="bg1"/>
                </a:solidFill>
                <a:latin typeface="Alibaba PuHuiTi R" pitchFamily="18" charset="-122"/>
                <a:sym typeface="+mn-ea"/>
              </a:rPr>
              <a:t>sentinel error </a:t>
            </a:r>
            <a:r>
              <a:rPr lang="zh-CN" altLang="en-US">
                <a:solidFill>
                  <a:schemeClr val="bg1"/>
                </a:solidFill>
                <a:latin typeface="Alibaba PuHuiTi R" pitchFamily="18" charset="-122"/>
                <a:sym typeface="+mn-ea"/>
              </a:rPr>
              <a:t>判定。</a:t>
            </a:r>
          </a:p>
          <a:p>
            <a:pPr>
              <a:buFont typeface="Arial" panose="020B0604020202090204" pitchFamily="34" charset="0"/>
            </a:pPr>
            <a:r>
              <a:rPr lang="zh-CN" altLang="en-US">
                <a:solidFill>
                  <a:schemeClr val="bg1"/>
                </a:solidFill>
                <a:latin typeface="Alibaba PuHuiTi R" pitchFamily="18" charset="-122"/>
                <a:sym typeface="+mn-ea"/>
              </a:rPr>
              <a:t>总结</a:t>
            </a:r>
            <a:r>
              <a:rPr lang="en-US" altLang="zh-CN">
                <a:solidFill>
                  <a:schemeClr val="bg1"/>
                </a:solidFill>
                <a:latin typeface="Alibaba PuHuiTi R" pitchFamily="18" charset="-122"/>
                <a:sym typeface="+mn-ea"/>
              </a:rPr>
              <a:t>:</a:t>
            </a:r>
          </a:p>
          <a:p>
            <a:pPr marL="571500" indent="-571500">
              <a:buFont typeface="Arial" panose="020B0604020202090204" pitchFamily="34" charset="0"/>
              <a:buChar char="•"/>
            </a:pPr>
            <a:r>
              <a:rPr lang="en-US" altLang="zh-CN" sz="3600">
                <a:solidFill>
                  <a:schemeClr val="bg1"/>
                </a:solidFill>
                <a:latin typeface="Alibaba PuHuiTi R" pitchFamily="18" charset="-122"/>
                <a:sym typeface="+mn-ea"/>
              </a:rPr>
              <a:t>Packages that are reusable across many projects only return root error values.</a:t>
            </a:r>
          </a:p>
          <a:p>
            <a:pPr>
              <a:lnSpc>
                <a:spcPct val="120000"/>
              </a:lnSpc>
              <a:buFont typeface="Arial" panose="020B0604020202090204" pitchFamily="34" charset="0"/>
            </a:pPr>
            <a:r>
              <a:rPr lang="en-US" altLang="zh-CN">
                <a:solidFill>
                  <a:schemeClr val="bg1"/>
                </a:solidFill>
                <a:latin typeface="Alibaba PuHuiTi R" pitchFamily="18" charset="-122"/>
                <a:sym typeface="+mn-ea"/>
              </a:rPr>
              <a:t>    </a:t>
            </a:r>
            <a:r>
              <a:rPr lang="en-US" altLang="zh-CN" sz="3200" i="1">
                <a:solidFill>
                  <a:schemeClr val="accent1"/>
                </a:solidFill>
                <a:latin typeface="Alibaba PuHuiTi R" pitchFamily="18" charset="-122"/>
                <a:sym typeface="+mn-ea"/>
              </a:rPr>
              <a:t>选择 wrap error 是只有 applications 可以选择应用的策略。具有最高可重用性的包只能返回根错误值。此机制与 Go 标准库中使用的相同</a:t>
            </a:r>
            <a:r>
              <a:rPr lang="zh-CN" altLang="en-US" sz="3200" i="1">
                <a:solidFill>
                  <a:schemeClr val="accent1"/>
                </a:solidFill>
                <a:latin typeface="Alibaba PuHuiTi R" pitchFamily="18" charset="-122"/>
                <a:sym typeface="+mn-ea"/>
              </a:rPr>
              <a:t>（</a:t>
            </a:r>
            <a:r>
              <a:rPr lang="en-US" altLang="zh-CN" sz="3200" i="1">
                <a:solidFill>
                  <a:schemeClr val="accent1"/>
                </a:solidFill>
                <a:latin typeface="Alibaba PuHuiTi R" pitchFamily="18" charset="-122"/>
                <a:sym typeface="+mn-ea"/>
              </a:rPr>
              <a:t>kit </a:t>
            </a:r>
            <a:r>
              <a:rPr lang="zh-CN" altLang="en-US" sz="3200" i="1">
                <a:solidFill>
                  <a:schemeClr val="accent1"/>
                </a:solidFill>
                <a:latin typeface="Alibaba PuHuiTi R" pitchFamily="18" charset="-122"/>
                <a:sym typeface="+mn-ea"/>
              </a:rPr>
              <a:t>库的 </a:t>
            </a:r>
            <a:r>
              <a:rPr lang="en-US" altLang="zh-CN" sz="3200" i="1">
                <a:solidFill>
                  <a:schemeClr val="accent1"/>
                </a:solidFill>
                <a:latin typeface="Alibaba PuHuiTi R" pitchFamily="18" charset="-122"/>
                <a:sym typeface="+mn-ea"/>
              </a:rPr>
              <a:t>sql.ErrNoRows</a:t>
            </a:r>
            <a:r>
              <a:rPr lang="zh-CN" altLang="en-US" sz="3200" i="1">
                <a:solidFill>
                  <a:schemeClr val="accent1"/>
                </a:solidFill>
                <a:latin typeface="Alibaba PuHuiTi R" pitchFamily="18" charset="-122"/>
                <a:sym typeface="+mn-ea"/>
              </a:rPr>
              <a:t>）</a:t>
            </a:r>
            <a:r>
              <a:rPr lang="en-US" altLang="zh-CN" sz="3200" i="1">
                <a:solidFill>
                  <a:schemeClr val="accent1"/>
                </a:solidFill>
                <a:latin typeface="Alibaba PuHuiTi R" pitchFamily="18" charset="-122"/>
                <a:sym typeface="+mn-ea"/>
              </a:rPr>
              <a:t>。</a:t>
            </a:r>
          </a:p>
          <a:p>
            <a:pPr marL="571500" indent="-571500">
              <a:buFont typeface="Arial" panose="020B0604020202090204" pitchFamily="34" charset="0"/>
              <a:buChar char="•"/>
            </a:pPr>
            <a:r>
              <a:rPr lang="en-US" altLang="zh-CN" sz="3600">
                <a:solidFill>
                  <a:schemeClr val="bg1"/>
                </a:solidFill>
                <a:latin typeface="Alibaba PuHuiTi R" pitchFamily="18" charset="-122"/>
                <a:sym typeface="+mn-ea"/>
              </a:rPr>
              <a:t>If the error is not going to be handled, wrap and return up the call stack.</a:t>
            </a:r>
          </a:p>
          <a:p>
            <a:pPr>
              <a:lnSpc>
                <a:spcPct val="120000"/>
              </a:lnSpc>
              <a:buFont typeface="Arial" panose="020B0604020202090204" pitchFamily="34" charset="0"/>
            </a:pPr>
            <a:r>
              <a:rPr lang="en-US" altLang="zh-CN" i="1">
                <a:solidFill>
                  <a:schemeClr val="bg1"/>
                </a:solidFill>
                <a:latin typeface="Alibaba PuHuiTi R" pitchFamily="18" charset="-122"/>
                <a:sym typeface="+mn-ea"/>
              </a:rPr>
              <a:t>    </a:t>
            </a:r>
            <a:r>
              <a:rPr lang="en-US" altLang="zh-CN" sz="3200" i="1">
                <a:solidFill>
                  <a:schemeClr val="accent1"/>
                </a:solidFill>
                <a:latin typeface="Alibaba PuHuiTi R" pitchFamily="18" charset="-122"/>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200" i="1">
                <a:solidFill>
                  <a:schemeClr val="accent1"/>
                </a:solidFill>
                <a:latin typeface="Alibaba PuHuiTi R" pitchFamily="18" charset="-122"/>
                <a:sym typeface="+mn-ea"/>
              </a:rPr>
              <a:t>输入参数</a:t>
            </a:r>
            <a:r>
              <a:rPr lang="en-US" altLang="zh-CN" sz="3200" i="1">
                <a:solidFill>
                  <a:schemeClr val="accent1"/>
                </a:solidFill>
                <a:latin typeface="Alibaba PuHuiTi R" pitchFamily="18" charset="-122"/>
                <a:sym typeface="+mn-ea"/>
              </a:rPr>
              <a:t>或失败的查询</a:t>
            </a:r>
            <a:r>
              <a:rPr lang="zh-CN" altLang="en-US" sz="3200" i="1">
                <a:solidFill>
                  <a:schemeClr val="accent1"/>
                </a:solidFill>
                <a:latin typeface="Alibaba PuHuiTi R" pitchFamily="18" charset="-122"/>
                <a:sym typeface="+mn-ea"/>
              </a:rPr>
              <a:t>语句</a:t>
            </a:r>
            <a:r>
              <a:rPr lang="en-US" altLang="zh-CN" sz="3200" i="1">
                <a:solidFill>
                  <a:schemeClr val="accent1"/>
                </a:solidFill>
                <a:latin typeface="Alibaba PuHuiTi R" pitchFamily="18" charset="-122"/>
                <a:sym typeface="+mn-ea"/>
              </a:rPr>
              <a:t>。确定您记录的上下文是足够多还是太多的一个好方法是检查日志并验证它们在开发期间是否为您工作。</a:t>
            </a:r>
          </a:p>
          <a:p>
            <a:pPr marL="571500" indent="-571500">
              <a:buFont typeface="Arial" panose="020B0604020202090204" pitchFamily="34" charset="0"/>
              <a:buChar char="•"/>
            </a:pPr>
            <a:r>
              <a:rPr lang="en-US" altLang="zh-CN" sz="3600">
                <a:solidFill>
                  <a:schemeClr val="bg1"/>
                </a:solidFill>
                <a:latin typeface="Alibaba PuHuiTi R" pitchFamily="18" charset="-122"/>
                <a:sym typeface="+mn-ea"/>
              </a:rPr>
              <a:t>Once an error is handled, it is not allowed to be passed up the call stack any longer.</a:t>
            </a:r>
          </a:p>
          <a:p>
            <a:pPr>
              <a:lnSpc>
                <a:spcPct val="120000"/>
              </a:lnSpc>
              <a:buFont typeface="Arial" panose="020B0604020202090204" pitchFamily="34" charset="0"/>
            </a:pPr>
            <a:r>
              <a:rPr lang="en-US" altLang="zh-CN">
                <a:solidFill>
                  <a:schemeClr val="bg1"/>
                </a:solidFill>
                <a:latin typeface="Alibaba PuHuiTi R" pitchFamily="18" charset="-122"/>
                <a:sym typeface="+mn-ea"/>
              </a:rPr>
              <a:t>    </a:t>
            </a:r>
            <a:r>
              <a:rPr lang="en-US" altLang="zh-CN" sz="3200" i="1">
                <a:solidFill>
                  <a:schemeClr val="accent1"/>
                </a:solidFill>
                <a:latin typeface="Alibaba PuHuiTi R" pitchFamily="18" charset="-122"/>
                <a:sym typeface="+mn-ea"/>
              </a:rPr>
              <a:t>一旦确定函数/方法将处理错误，错误就不再是错误。如果函数/方法仍然需要发出返回，则它不能返回错误值。它应该只返回零</a:t>
            </a:r>
            <a:r>
              <a:rPr lang="zh-CN" altLang="en-US" sz="3200" i="1">
                <a:solidFill>
                  <a:schemeClr val="accent1"/>
                </a:solidFill>
                <a:latin typeface="Alibaba PuHuiTi R" pitchFamily="18" charset="-122"/>
                <a:sym typeface="+mn-ea"/>
              </a:rPr>
              <a:t>（比如降级处理中，你返回了降级数据，然后需要 </a:t>
            </a:r>
            <a:r>
              <a:rPr lang="en-US" altLang="zh-CN" sz="3200" i="1">
                <a:solidFill>
                  <a:schemeClr val="accent1"/>
                </a:solidFill>
                <a:latin typeface="Alibaba PuHuiTi R" pitchFamily="18" charset="-122"/>
                <a:sym typeface="+mn-ea"/>
              </a:rPr>
              <a:t>return nil</a:t>
            </a:r>
            <a:r>
              <a:rPr lang="zh-CN" altLang="en-US" sz="3200" i="1">
                <a:solidFill>
                  <a:schemeClr val="accent1"/>
                </a:solidFill>
                <a:latin typeface="Alibaba PuHuiTi R" pitchFamily="18" charset="-122"/>
                <a:sym typeface="+mn-ea"/>
              </a:rPr>
              <a:t>）</a:t>
            </a:r>
            <a:r>
              <a:rPr lang="en-US" altLang="zh-CN" sz="3200" i="1">
                <a:solidFill>
                  <a:schemeClr val="accent1"/>
                </a:solidFill>
                <a:latin typeface="Alibaba PuHuiTi R" pitchFamily="18" charset="-122"/>
                <a:sym typeface="+mn-ea"/>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2">
                                            <p:txEl>
                                              <p:pRg st="3" end="3"/>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2">
                                            <p:txEl>
                                              <p:pRg st="5" end="5"/>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2">
                                            <p:txEl>
                                              <p:pRg st="7" end="7"/>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accent1"/>
                </a:solidFill>
              </a:rPr>
              <a:t>Go 1.13 errors</a:t>
            </a:r>
            <a:endParaRPr kumimoji="1" lang="en-US"/>
          </a:p>
          <a:p>
            <a:pPr marL="571500" indent="-571500">
              <a:buFont typeface="Arial" panose="020B0604020202090204" pitchFamily="34" charset="0"/>
              <a:buChar char="•"/>
            </a:pPr>
            <a:r>
              <a:rPr kumimoji="1" lang="en-US"/>
              <a:t>Go 2 Error Inspection</a:t>
            </a:r>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p>
        </p:txBody>
      </p:sp>
      <p:sp>
        <p:nvSpPr>
          <p:cNvPr id="7" name="文本占位符 6"/>
          <p:cNvSpPr>
            <a:spLocks noGrp="1"/>
          </p:cNvSpPr>
          <p:nvPr>
            <p:ph type="body" sz="quarter" idx="11"/>
          </p:nvPr>
        </p:nvSpPr>
        <p:spPr>
          <a:xfrm>
            <a:off x="2810510" y="2858770"/>
            <a:ext cx="19109690" cy="10455275"/>
          </a:xfrm>
        </p:spPr>
        <p:txBody>
          <a:bodyPr anchor="t" anchorCtr="0">
            <a:noAutofit/>
          </a:bodyPr>
          <a:lstStyle/>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a:solidFill>
                  <a:schemeClr val="bg1"/>
                </a:solidFill>
                <a:sym typeface="+mn-ea"/>
              </a:rPr>
              <a:t>最简单的错误检查</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5" name="图片 4"/>
          <p:cNvPicPr>
            <a:picLocks noChangeAspect="1"/>
          </p:cNvPicPr>
          <p:nvPr/>
        </p:nvPicPr>
        <p:blipFill>
          <a:blip r:embed="rId3"/>
          <a:stretch>
            <a:fillRect/>
          </a:stretch>
        </p:blipFill>
        <p:spPr>
          <a:xfrm>
            <a:off x="7741122" y="2858770"/>
            <a:ext cx="7459980" cy="2151380"/>
          </a:xfrm>
          <a:prstGeom prst="rect">
            <a:avLst/>
          </a:prstGeom>
        </p:spPr>
      </p:pic>
      <p:pic>
        <p:nvPicPr>
          <p:cNvPr id="8" name="图片 7"/>
          <p:cNvPicPr>
            <a:picLocks noChangeAspect="1"/>
          </p:cNvPicPr>
          <p:nvPr/>
        </p:nvPicPr>
        <p:blipFill>
          <a:blip r:embed="rId4"/>
          <a:stretch>
            <a:fillRect/>
          </a:stretch>
        </p:blipFill>
        <p:spPr>
          <a:xfrm>
            <a:off x="8187690" y="6532245"/>
            <a:ext cx="7459980" cy="2145030"/>
          </a:xfrm>
          <a:prstGeom prst="rect">
            <a:avLst/>
          </a:prstGeom>
        </p:spPr>
      </p:pic>
      <p:pic>
        <p:nvPicPr>
          <p:cNvPr id="9" name="图片 8"/>
          <p:cNvPicPr>
            <a:picLocks noChangeAspect="1"/>
          </p:cNvPicPr>
          <p:nvPr/>
        </p:nvPicPr>
        <p:blipFill>
          <a:blip r:embed="rId5"/>
          <a:stretch>
            <a:fillRect/>
          </a:stretch>
        </p:blipFill>
        <p:spPr>
          <a:xfrm>
            <a:off x="5918148" y="9642543"/>
            <a:ext cx="11105928" cy="3267464"/>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函数在调用栈中添加信息向上传递错误，例如对错误发生时发生的情况的简要描述。</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使用创建新错误 </a:t>
            </a:r>
            <a:r>
              <a:rPr lang="en-US" altLang="zh-CN" sz="3600" i="1">
                <a:solidFill>
                  <a:schemeClr val="accent2"/>
                </a:solidFill>
                <a:latin typeface="Alibaba PuHuiTi R" pitchFamily="18" charset="-122"/>
                <a:sym typeface="+mn-ea"/>
              </a:rPr>
              <a:t>fmt.Errorf</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丢弃原始错误中除文本外的所有内容。正如我们在上面的 </a:t>
            </a:r>
            <a:r>
              <a:rPr lang="zh-CN" altLang="en-US" sz="3600" i="1">
                <a:solidFill>
                  <a:schemeClr val="accent2"/>
                </a:solidFill>
                <a:latin typeface="Alibaba PuHuiTi R" pitchFamily="18" charset="-122"/>
                <a:sym typeface="+mn-ea"/>
              </a:rPr>
              <a:t>QueryError</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中看到的那样，我们有时可能需要定义一个包含底层错误的新错误类型，并将其保存以供代码检查。这里是 </a:t>
            </a:r>
            <a:r>
              <a:rPr lang="zh-CN" altLang="en-US" sz="3600" i="1">
                <a:solidFill>
                  <a:schemeClr val="accent2"/>
                </a:solidFill>
                <a:latin typeface="Alibaba PuHuiTi R" pitchFamily="18" charset="-122"/>
                <a:sym typeface="+mn-ea"/>
              </a:rPr>
              <a:t>QueryError</a:t>
            </a:r>
            <a:r>
              <a:rPr lang="zh-CN" altLang="en-US" sz="3600">
                <a:solidFill>
                  <a:schemeClr val="bg1"/>
                </a:solidFill>
                <a:latin typeface="Alibaba PuHuiTi R" pitchFamily="18" charset="-122"/>
                <a:sym typeface="+mn-ea"/>
              </a:rPr>
              <a:t>：</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en-US" altLang="zh-CN"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程序可以查看 </a:t>
            </a:r>
            <a:r>
              <a:rPr lang="zh-CN" altLang="en-US" sz="3600" i="1">
                <a:solidFill>
                  <a:schemeClr val="accent2"/>
                </a:solidFill>
                <a:latin typeface="Alibaba PuHuiTi R" pitchFamily="18" charset="-122"/>
                <a:sym typeface="+mn-ea"/>
              </a:rPr>
              <a:t>QueryError</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值以根据底层错误做出决策。</a:t>
            </a:r>
            <a:endParaRPr lang="en-US" altLang="zh-CN" sz="3600">
              <a:solidFill>
                <a:schemeClr val="bg1"/>
              </a:solidFill>
              <a:latin typeface="Alibaba PuHuiTi R" pitchFamily="18" charset="-122"/>
              <a:sym typeface="+mn-ea"/>
            </a:endParaRPr>
          </a:p>
        </p:txBody>
      </p:sp>
      <p:pic>
        <p:nvPicPr>
          <p:cNvPr id="3" name="图片 2"/>
          <p:cNvPicPr>
            <a:picLocks noChangeAspect="1"/>
          </p:cNvPicPr>
          <p:nvPr/>
        </p:nvPicPr>
        <p:blipFill>
          <a:blip r:embed="rId3"/>
          <a:stretch>
            <a:fillRect/>
          </a:stretch>
        </p:blipFill>
        <p:spPr>
          <a:xfrm>
            <a:off x="6993890" y="3595740"/>
            <a:ext cx="10648950" cy="1599565"/>
          </a:xfrm>
          <a:prstGeom prst="rect">
            <a:avLst/>
          </a:prstGeom>
        </p:spPr>
      </p:pic>
      <p:pic>
        <p:nvPicPr>
          <p:cNvPr id="4" name="图片 3"/>
          <p:cNvPicPr>
            <a:picLocks noChangeAspect="1"/>
          </p:cNvPicPr>
          <p:nvPr/>
        </p:nvPicPr>
        <p:blipFill>
          <a:blip r:embed="rId4"/>
          <a:stretch>
            <a:fillRect/>
          </a:stretch>
        </p:blipFill>
        <p:spPr>
          <a:xfrm>
            <a:off x="8765540" y="6857973"/>
            <a:ext cx="6851015" cy="2191385"/>
          </a:xfrm>
          <a:prstGeom prst="rect">
            <a:avLst/>
          </a:prstGeom>
        </p:spPr>
      </p:pic>
      <p:pic>
        <p:nvPicPr>
          <p:cNvPr id="10" name="图片 9"/>
          <p:cNvPicPr>
            <a:picLocks noChangeAspect="1"/>
          </p:cNvPicPr>
          <p:nvPr/>
        </p:nvPicPr>
        <p:blipFill>
          <a:blip r:embed="rId5"/>
          <a:stretch>
            <a:fillRect/>
          </a:stretch>
        </p:blipFill>
        <p:spPr>
          <a:xfrm>
            <a:off x="5098415" y="10589395"/>
            <a:ext cx="14185265" cy="199517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go1.13为 </a:t>
            </a:r>
            <a:r>
              <a:rPr lang="en-US" altLang="zh-CN" sz="3600" i="1">
                <a:solidFill>
                  <a:schemeClr val="accent2"/>
                </a:solidFill>
                <a:latin typeface="Alibaba PuHuiTi R" pitchFamily="18" charset="-122"/>
                <a:sym typeface="+mn-ea"/>
              </a:rPr>
              <a:t>errors</a:t>
            </a:r>
            <a:r>
              <a:rPr lang="en-US" altLang="zh-CN"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和 </a:t>
            </a:r>
            <a:r>
              <a:rPr lang="zh-CN" altLang="en-US" sz="3600" i="1">
                <a:solidFill>
                  <a:schemeClr val="accent2"/>
                </a:solidFill>
                <a:latin typeface="Alibaba PuHuiTi R" pitchFamily="18" charset="-122"/>
                <a:sym typeface="+mn-ea"/>
              </a:rPr>
              <a:t>fmt</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标准库包引入了新特性，以简化处理包含其他错误的错误。其中最重要的是</a:t>
            </a:r>
            <a:r>
              <a:rPr lang="en-US" altLang="zh-CN" sz="3600">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包含另一个错误的 </a:t>
            </a:r>
            <a:r>
              <a:rPr lang="en-US" altLang="zh-CN" sz="3600" i="1">
                <a:solidFill>
                  <a:schemeClr val="accent2"/>
                </a:solidFill>
                <a:latin typeface="Alibaba PuHuiTi R" pitchFamily="18" charset="-122"/>
                <a:sym typeface="+mn-ea"/>
              </a:rPr>
              <a:t>error </a:t>
            </a:r>
            <a:r>
              <a:rPr lang="zh-CN" altLang="en-US" sz="3600">
                <a:solidFill>
                  <a:schemeClr val="bg1"/>
                </a:solidFill>
                <a:latin typeface="Alibaba PuHuiTi R" pitchFamily="18" charset="-122"/>
                <a:sym typeface="+mn-ea"/>
              </a:rPr>
              <a:t>可以实现返回底层错误的 </a:t>
            </a:r>
            <a:r>
              <a:rPr lang="zh-CN" altLang="en-US" sz="3600" i="1">
                <a:solidFill>
                  <a:schemeClr val="accent2"/>
                </a:solidFill>
                <a:latin typeface="Alibaba PuHuiTi R" pitchFamily="18" charset="-122"/>
                <a:sym typeface="+mn-ea"/>
              </a:rPr>
              <a:t>Unwrap</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方法。如果 </a:t>
            </a:r>
            <a:r>
              <a:rPr lang="zh-CN" altLang="en-US" sz="3600" i="1">
                <a:solidFill>
                  <a:schemeClr val="accent2"/>
                </a:solidFill>
                <a:latin typeface="Alibaba PuHuiTi R" pitchFamily="18" charset="-122"/>
                <a:sym typeface="+mn-ea"/>
              </a:rPr>
              <a:t>e1.Unwrap</a:t>
            </a:r>
            <a:r>
              <a:rPr lang="en-US" altLang="zh-CN" sz="3600" i="1">
                <a:solidFill>
                  <a:schemeClr val="accent2"/>
                </a:solidFill>
                <a:latin typeface="Alibaba PuHuiTi R" pitchFamily="18" charset="-122"/>
                <a:sym typeface="+mn-ea"/>
              </a:rPr>
              <a:t>()</a:t>
            </a:r>
            <a:r>
              <a:rPr lang="en-US" altLang="zh-CN" sz="3600" i="1">
                <a:solidFill>
                  <a:schemeClr val="bg1"/>
                </a:solidFill>
                <a:latin typeface="Alibaba PuHuiTi R" pitchFamily="18" charset="-122"/>
                <a:sym typeface="+mn-ea"/>
              </a:rPr>
              <a:t> </a:t>
            </a:r>
            <a:r>
              <a:rPr lang="zh-CN" altLang="en-US" sz="3600">
                <a:solidFill>
                  <a:schemeClr val="bg1"/>
                </a:solidFill>
                <a:latin typeface="Alibaba PuHuiTi R" pitchFamily="18" charset="-122"/>
                <a:sym typeface="+mn-ea"/>
              </a:rPr>
              <a:t>返回 </a:t>
            </a:r>
            <a:r>
              <a:rPr lang="zh-CN" altLang="en-US" sz="3600" i="1">
                <a:solidFill>
                  <a:schemeClr val="accent2"/>
                </a:solidFill>
                <a:latin typeface="Alibaba PuHuiTi R" pitchFamily="18" charset="-122"/>
                <a:sym typeface="+mn-ea"/>
              </a:rPr>
              <a:t>e2</a:t>
            </a:r>
            <a:r>
              <a:rPr lang="zh-CN" altLang="en-US" sz="3600">
                <a:solidFill>
                  <a:schemeClr val="bg1"/>
                </a:solidFill>
                <a:latin typeface="Alibaba PuHuiTi R" pitchFamily="18" charset="-122"/>
                <a:sym typeface="+mn-ea"/>
              </a:rPr>
              <a:t>，那么我们说 </a:t>
            </a:r>
            <a:r>
              <a:rPr lang="zh-CN" altLang="en-US" sz="3600" i="1">
                <a:solidFill>
                  <a:schemeClr val="accent2"/>
                </a:solidFill>
                <a:latin typeface="Alibaba PuHuiTi R" pitchFamily="18" charset="-122"/>
                <a:sym typeface="+mn-ea"/>
              </a:rPr>
              <a:t>e1 </a:t>
            </a:r>
            <a:r>
              <a:rPr lang="zh-CN" altLang="en-US" sz="3600">
                <a:solidFill>
                  <a:schemeClr val="bg1"/>
                </a:solidFill>
                <a:latin typeface="Alibaba PuHuiTi R" pitchFamily="18" charset="-122"/>
                <a:sym typeface="+mn-ea"/>
              </a:rPr>
              <a:t>包装 </a:t>
            </a:r>
            <a:r>
              <a:rPr lang="zh-CN" altLang="en-US" sz="3600" i="1">
                <a:solidFill>
                  <a:schemeClr val="accent2"/>
                </a:solidFill>
                <a:latin typeface="Alibaba PuHuiTi R" pitchFamily="18" charset="-122"/>
                <a:sym typeface="+mn-ea"/>
              </a:rPr>
              <a:t>e2</a:t>
            </a:r>
            <a:r>
              <a:rPr lang="zh-CN" altLang="en-US" sz="3600">
                <a:solidFill>
                  <a:schemeClr val="bg1"/>
                </a:solidFill>
                <a:latin typeface="Alibaba PuHuiTi R" pitchFamily="18" charset="-122"/>
                <a:sym typeface="+mn-ea"/>
              </a:rPr>
              <a:t>，您可以展开 </a:t>
            </a:r>
            <a:r>
              <a:rPr lang="zh-CN" altLang="en-US" sz="3600" i="1">
                <a:solidFill>
                  <a:schemeClr val="accent2"/>
                </a:solidFill>
                <a:latin typeface="Alibaba PuHuiTi R" pitchFamily="18" charset="-122"/>
                <a:sym typeface="+mn-ea"/>
              </a:rPr>
              <a:t>e1 </a:t>
            </a:r>
            <a:r>
              <a:rPr lang="zh-CN" altLang="en-US" sz="3600">
                <a:solidFill>
                  <a:schemeClr val="bg1"/>
                </a:solidFill>
                <a:latin typeface="Alibaba PuHuiTi R" pitchFamily="18" charset="-122"/>
                <a:sym typeface="+mn-ea"/>
              </a:rPr>
              <a:t>以获得 </a:t>
            </a:r>
            <a:r>
              <a:rPr lang="zh-CN" altLang="en-US" sz="3600" i="1">
                <a:solidFill>
                  <a:schemeClr val="accent2"/>
                </a:solidFill>
                <a:latin typeface="Alibaba PuHuiTi R" pitchFamily="18" charset="-122"/>
                <a:sym typeface="+mn-ea"/>
              </a:rPr>
              <a:t>e2</a:t>
            </a:r>
            <a:r>
              <a:rPr lang="zh-CN" altLang="en-US" sz="3600">
                <a:solidFill>
                  <a:schemeClr val="bg1"/>
                </a:solidFill>
                <a:latin typeface="Alibaba PuHuiTi R" pitchFamily="18" charset="-122"/>
                <a:sym typeface="+mn-ea"/>
              </a:rPr>
              <a:t>。</a:t>
            </a:r>
          </a:p>
          <a:p>
            <a:pPr>
              <a:buFont typeface="Arial" panose="020B0604020202090204" pitchFamily="34" charset="0"/>
            </a:pPr>
            <a:r>
              <a:rPr lang="zh-CN" altLang="en-US" sz="3600">
                <a:solidFill>
                  <a:schemeClr val="bg1"/>
                </a:solidFill>
                <a:latin typeface="Alibaba PuHuiTi R" pitchFamily="18" charset="-122"/>
                <a:sym typeface="+mn-ea"/>
              </a:rPr>
              <a:t>按照此约定，我们可以为上面的 </a:t>
            </a:r>
            <a:r>
              <a:rPr lang="zh-CN" altLang="en-US" sz="3600" i="1">
                <a:solidFill>
                  <a:schemeClr val="accent2"/>
                </a:solidFill>
                <a:latin typeface="Alibaba PuHuiTi R" pitchFamily="18" charset="-122"/>
                <a:sym typeface="+mn-ea"/>
              </a:rPr>
              <a:t>QueryError</a:t>
            </a:r>
            <a:r>
              <a:rPr lang="zh-CN" altLang="en-US" sz="3600">
                <a:solidFill>
                  <a:schemeClr val="accent2"/>
                </a:solidFill>
                <a:latin typeface="Alibaba PuHuiTi R" pitchFamily="18" charset="-122"/>
                <a:sym typeface="+mn-ea"/>
              </a:rPr>
              <a:t> </a:t>
            </a:r>
            <a:r>
              <a:rPr lang="zh-CN" altLang="en-US" sz="3600">
                <a:solidFill>
                  <a:schemeClr val="bg1"/>
                </a:solidFill>
                <a:latin typeface="Alibaba PuHuiTi R" pitchFamily="18" charset="-122"/>
                <a:sym typeface="+mn-ea"/>
              </a:rPr>
              <a:t>类型指定一个 </a:t>
            </a:r>
            <a:r>
              <a:rPr lang="zh-CN" altLang="en-US" sz="3600" i="1">
                <a:solidFill>
                  <a:schemeClr val="accent2"/>
                </a:solidFill>
                <a:latin typeface="Alibaba PuHuiTi R" pitchFamily="18" charset="-122"/>
                <a:sym typeface="+mn-ea"/>
              </a:rPr>
              <a:t>Unwrap </a:t>
            </a:r>
            <a:r>
              <a:rPr lang="zh-CN" altLang="en-US" sz="3600">
                <a:solidFill>
                  <a:schemeClr val="bg1"/>
                </a:solidFill>
                <a:latin typeface="Alibaba PuHuiTi R" pitchFamily="18" charset="-122"/>
                <a:sym typeface="+mn-ea"/>
              </a:rPr>
              <a:t>方法，该方法返回其包含的错误</a:t>
            </a:r>
            <a:r>
              <a:rPr lang="en-US" altLang="zh-CN" sz="3600">
                <a:solidFill>
                  <a:schemeClr val="bg1"/>
                </a:solidFill>
                <a:latin typeface="Alibaba PuHuiTi R" pitchFamily="18" charset="-122"/>
                <a:sym typeface="+mn-ea"/>
              </a:rPr>
              <a:t>:</a:t>
            </a:r>
          </a:p>
          <a:p>
            <a:pPr>
              <a:buFont typeface="Arial" panose="020B0604020202090204" pitchFamily="34" charset="0"/>
            </a:pPr>
            <a:endParaRPr lang="en-US" altLang="zh-CN" sz="3600">
              <a:solidFill>
                <a:schemeClr val="bg1"/>
              </a:solidFill>
              <a:latin typeface="Alibaba PuHuiTi R" pitchFamily="18" charset="-122"/>
              <a:sym typeface="+mn-ea"/>
            </a:endParaRPr>
          </a:p>
          <a:p>
            <a:pPr>
              <a:buFont typeface="Arial" panose="020B0604020202090204" pitchFamily="34" charset="0"/>
            </a:pPr>
            <a:r>
              <a:rPr lang="en-US" altLang="zh-CN" sz="3600">
                <a:solidFill>
                  <a:schemeClr val="bg1"/>
                </a:solidFill>
                <a:latin typeface="Alibaba PuHuiTi R" pitchFamily="18" charset="-122"/>
                <a:sym typeface="+mn-ea"/>
              </a:rPr>
              <a:t>go1.13 </a:t>
            </a:r>
            <a:r>
              <a:rPr lang="en-US" altLang="zh-CN" sz="3600" i="1">
                <a:solidFill>
                  <a:schemeClr val="accent2"/>
                </a:solidFill>
                <a:latin typeface="Alibaba PuHuiTi R" pitchFamily="18" charset="-122"/>
                <a:sym typeface="+mn-ea"/>
              </a:rPr>
              <a:t>errors</a:t>
            </a:r>
            <a:r>
              <a:rPr lang="en-US" altLang="zh-CN" sz="3600">
                <a:solidFill>
                  <a:schemeClr val="accent2"/>
                </a:solidFill>
                <a:latin typeface="Alibaba PuHuiTi R" pitchFamily="18" charset="-122"/>
                <a:sym typeface="+mn-ea"/>
              </a:rPr>
              <a:t> </a:t>
            </a:r>
            <a:r>
              <a:rPr lang="en-US" altLang="zh-CN" sz="3600">
                <a:solidFill>
                  <a:schemeClr val="bg1"/>
                </a:solidFill>
                <a:latin typeface="Alibaba PuHuiTi R" pitchFamily="18" charset="-122"/>
                <a:sym typeface="+mn-ea"/>
              </a:rPr>
              <a:t>包包含两个用于检查错误的新函数：</a:t>
            </a:r>
            <a:r>
              <a:rPr lang="en-US" altLang="zh-CN" sz="3600" i="1">
                <a:solidFill>
                  <a:schemeClr val="accent2"/>
                </a:solidFill>
                <a:latin typeface="Alibaba PuHuiTi R" pitchFamily="18" charset="-122"/>
                <a:sym typeface="+mn-ea"/>
              </a:rPr>
              <a:t>Is</a:t>
            </a:r>
            <a:r>
              <a:rPr lang="en-US" altLang="zh-CN" sz="3600">
                <a:solidFill>
                  <a:schemeClr val="accent2"/>
                </a:solidFill>
                <a:latin typeface="Alibaba PuHuiTi R" pitchFamily="18" charset="-122"/>
                <a:sym typeface="+mn-ea"/>
              </a:rPr>
              <a:t> </a:t>
            </a:r>
            <a:r>
              <a:rPr lang="en-US" altLang="zh-CN" sz="3600">
                <a:solidFill>
                  <a:schemeClr val="bg1"/>
                </a:solidFill>
                <a:latin typeface="Alibaba PuHuiTi R" pitchFamily="18" charset="-122"/>
                <a:sym typeface="+mn-ea"/>
              </a:rPr>
              <a:t>和 </a:t>
            </a:r>
            <a:r>
              <a:rPr lang="en-US" altLang="zh-CN" sz="3600" i="1">
                <a:solidFill>
                  <a:schemeClr val="accent2"/>
                </a:solidFill>
                <a:latin typeface="Alibaba PuHuiTi R" pitchFamily="18" charset="-122"/>
                <a:sym typeface="+mn-ea"/>
              </a:rPr>
              <a:t>As</a:t>
            </a:r>
            <a:r>
              <a:rPr lang="en-US" altLang="zh-CN" sz="3600">
                <a:solidFill>
                  <a:schemeClr val="bg1"/>
                </a:solidFill>
                <a:latin typeface="Alibaba PuHuiTi R" pitchFamily="18" charset="-122"/>
                <a:sym typeface="+mn-ea"/>
              </a:rPr>
              <a:t>。</a:t>
            </a:r>
          </a:p>
        </p:txBody>
      </p:sp>
      <p:pic>
        <p:nvPicPr>
          <p:cNvPr id="5" name="图片 4"/>
          <p:cNvPicPr>
            <a:picLocks noChangeAspect="1"/>
          </p:cNvPicPr>
          <p:nvPr/>
        </p:nvPicPr>
        <p:blipFill>
          <a:blip r:embed="rId3"/>
          <a:stretch>
            <a:fillRect/>
          </a:stretch>
        </p:blipFill>
        <p:spPr>
          <a:xfrm>
            <a:off x="4198591" y="5510633"/>
            <a:ext cx="12752070" cy="899795"/>
          </a:xfrm>
          <a:prstGeom prst="rect">
            <a:avLst/>
          </a:prstGeom>
        </p:spPr>
      </p:pic>
      <p:pic>
        <p:nvPicPr>
          <p:cNvPr id="8" name="图片 7"/>
          <p:cNvPicPr>
            <a:picLocks noChangeAspect="1"/>
          </p:cNvPicPr>
          <p:nvPr/>
        </p:nvPicPr>
        <p:blipFill>
          <a:blip r:embed="rId4"/>
          <a:stretch>
            <a:fillRect/>
          </a:stretch>
        </p:blipFill>
        <p:spPr>
          <a:xfrm>
            <a:off x="2589530" y="7677356"/>
            <a:ext cx="9380220" cy="3023870"/>
          </a:xfrm>
          <a:prstGeom prst="rect">
            <a:avLst/>
          </a:prstGeom>
        </p:spPr>
      </p:pic>
      <p:pic>
        <p:nvPicPr>
          <p:cNvPr id="9" name="图片 8"/>
          <p:cNvPicPr>
            <a:picLocks noChangeAspect="1"/>
          </p:cNvPicPr>
          <p:nvPr/>
        </p:nvPicPr>
        <p:blipFill>
          <a:blip r:embed="rId5"/>
          <a:stretch>
            <a:fillRect/>
          </a:stretch>
        </p:blipFill>
        <p:spPr>
          <a:xfrm>
            <a:off x="12414252" y="7677356"/>
            <a:ext cx="11189970" cy="3023870"/>
          </a:xfrm>
          <a:prstGeom prst="rect">
            <a:avLst/>
          </a:prstGeom>
        </p:spPr>
      </p:pic>
      <p:pic>
        <p:nvPicPr>
          <p:cNvPr id="11" name="图片 10"/>
          <p:cNvPicPr>
            <a:picLocks noChangeAspect="1"/>
          </p:cNvPicPr>
          <p:nvPr/>
        </p:nvPicPr>
        <p:blipFill>
          <a:blip r:embed="rId6"/>
          <a:stretch>
            <a:fillRect/>
          </a:stretch>
        </p:blipFill>
        <p:spPr>
          <a:xfrm>
            <a:off x="6390007" y="11000976"/>
            <a:ext cx="11619230" cy="142430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3"/>
          <a:stretch>
            <a:fillRect/>
          </a:stretch>
        </p:blipFill>
        <p:spPr>
          <a:xfrm>
            <a:off x="5948045" y="3671570"/>
            <a:ext cx="12488545" cy="2004695"/>
          </a:xfrm>
          <a:prstGeom prst="rect">
            <a:avLst/>
          </a:prstGeom>
        </p:spPr>
      </p:pic>
      <p:pic>
        <p:nvPicPr>
          <p:cNvPr id="4" name="图片 3"/>
          <p:cNvPicPr>
            <a:picLocks noChangeAspect="1"/>
          </p:cNvPicPr>
          <p:nvPr/>
        </p:nvPicPr>
        <p:blipFill>
          <a:blip r:embed="rId4"/>
          <a:stretch>
            <a:fillRect/>
          </a:stretch>
        </p:blipFill>
        <p:spPr>
          <a:xfrm>
            <a:off x="5372735" y="7051675"/>
            <a:ext cx="13890625" cy="2504440"/>
          </a:xfrm>
          <a:prstGeom prst="rect">
            <a:avLst/>
          </a:prstGeom>
        </p:spPr>
      </p:pic>
      <p:pic>
        <p:nvPicPr>
          <p:cNvPr id="10" name="图片 9"/>
          <p:cNvPicPr>
            <a:picLocks noChangeAspect="1"/>
          </p:cNvPicPr>
          <p:nvPr/>
        </p:nvPicPr>
        <p:blipFill>
          <a:blip r:embed="rId5"/>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6"/>
          <a:stretch>
            <a:fillRect/>
          </a:stretch>
        </p:blipFill>
        <p:spPr>
          <a:xfrm>
            <a:off x="4130675"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zh-CN" altLang="en-US">
                <a:solidFill>
                  <a:schemeClr val="bg1"/>
                </a:solidFill>
                <a:latin typeface="Alibaba PuHuiTi R" pitchFamily="18" charset="-122"/>
                <a:sym typeface="+mn-ea"/>
              </a:rPr>
              <a:t>我们在数据库操作的时候，比如 </a:t>
            </a:r>
            <a:r>
              <a:rPr lang="en-US" altLang="zh-CN">
                <a:solidFill>
                  <a:schemeClr val="accent2"/>
                </a:solidFill>
                <a:latin typeface="Alibaba PuHuiTi R" pitchFamily="18" charset="-122"/>
                <a:sym typeface="+mn-ea"/>
              </a:rPr>
              <a:t>dao </a:t>
            </a:r>
            <a:r>
              <a:rPr lang="zh-CN" altLang="en-US">
                <a:solidFill>
                  <a:schemeClr val="bg1"/>
                </a:solidFill>
                <a:latin typeface="Alibaba PuHuiTi R" pitchFamily="18" charset="-122"/>
                <a:sym typeface="+mn-ea"/>
              </a:rPr>
              <a:t>层中当遇到一个 </a:t>
            </a:r>
            <a:r>
              <a:rPr lang="en-US" altLang="zh-CN">
                <a:solidFill>
                  <a:schemeClr val="accent2"/>
                </a:solidFill>
                <a:latin typeface="Alibaba PuHuiTi R" pitchFamily="18" charset="-122"/>
                <a:sym typeface="+mn-ea"/>
              </a:rPr>
              <a:t>sql.ErrNoRows</a:t>
            </a:r>
            <a:r>
              <a:rPr lang="en-US" altLang="zh-CN">
                <a:solidFill>
                  <a:schemeClr val="bg1"/>
                </a:solidFill>
                <a:latin typeface="Alibaba PuHuiTi R" pitchFamily="18" charset="-122"/>
                <a:sym typeface="+mn-ea"/>
              </a:rPr>
              <a:t> </a:t>
            </a:r>
            <a:r>
              <a:rPr lang="zh-CN" altLang="en-US">
                <a:solidFill>
                  <a:schemeClr val="bg1"/>
                </a:solidFill>
                <a:latin typeface="Alibaba PuHuiTi R" pitchFamily="18" charset="-122"/>
                <a:sym typeface="+mn-ea"/>
              </a:rPr>
              <a:t>的时候，是否应该 </a:t>
            </a:r>
            <a:r>
              <a:rPr lang="en-US" altLang="zh-CN">
                <a:solidFill>
                  <a:schemeClr val="accent2"/>
                </a:solidFill>
                <a:latin typeface="Alibaba PuHuiTi R" pitchFamily="18" charset="-122"/>
                <a:sym typeface="+mn-ea"/>
              </a:rPr>
              <a:t>Wrap </a:t>
            </a:r>
            <a:r>
              <a:rPr lang="zh-CN" altLang="en-US">
                <a:solidFill>
                  <a:schemeClr val="bg1"/>
                </a:solidFill>
                <a:latin typeface="Alibaba PuHuiTi R" pitchFamily="18" charset="-122"/>
                <a:sym typeface="+mn-ea"/>
              </a:rPr>
              <a:t>这个 </a:t>
            </a:r>
            <a:r>
              <a:rPr lang="en-US" altLang="zh-CN">
                <a:solidFill>
                  <a:schemeClr val="accent2"/>
                </a:solidFill>
                <a:latin typeface="Alibaba PuHuiTi R" pitchFamily="18" charset="-122"/>
                <a:sym typeface="+mn-ea"/>
              </a:rPr>
              <a:t>error</a:t>
            </a:r>
            <a:r>
              <a:rPr lang="zh-CN" altLang="en-US">
                <a:solidFill>
                  <a:schemeClr val="bg1"/>
                </a:solidFill>
                <a:latin typeface="Alibaba PuHuiTi R" pitchFamily="18" charset="-122"/>
                <a:sym typeface="+mn-ea"/>
              </a:rPr>
              <a:t>，抛给上层。为什么</a:t>
            </a:r>
            <a:r>
              <a:rPr lang="en-US" altLang="zh-CN">
                <a:solidFill>
                  <a:schemeClr val="bg1"/>
                </a:solidFill>
                <a:latin typeface="Alibaba PuHuiTi R" pitchFamily="18" charset="-122"/>
                <a:sym typeface="+mn-ea"/>
              </a:rPr>
              <a:t>，</a:t>
            </a:r>
            <a:r>
              <a:rPr lang="zh-CN" altLang="en-US">
                <a:solidFill>
                  <a:schemeClr val="bg1"/>
                </a:solidFill>
                <a:latin typeface="Alibaba PuHuiTi R" pitchFamily="18" charset="-122"/>
                <a:sym typeface="+mn-ea"/>
              </a:rPr>
              <a:t>应该怎么做请写出代码？</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17600"/>
          </a:xfrm>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901954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3"/>
          <a:stretch>
            <a:fillRect/>
          </a:stretch>
        </p:blipFill>
        <p:spPr>
          <a:xfrm>
            <a:off x="2462530" y="3733165"/>
            <a:ext cx="11524615" cy="5974080"/>
          </a:xfrm>
          <a:prstGeom prst="rect">
            <a:avLst/>
          </a:prstGeom>
        </p:spPr>
      </p:pic>
      <p:pic>
        <p:nvPicPr>
          <p:cNvPr id="5" name="图片 4"/>
          <p:cNvPicPr>
            <a:picLocks noChangeAspect="1"/>
          </p:cNvPicPr>
          <p:nvPr/>
        </p:nvPicPr>
        <p:blipFill>
          <a:blip r:embed="rId4"/>
          <a:stretch>
            <a:fillRect/>
          </a:stretch>
        </p:blipFill>
        <p:spPr>
          <a:xfrm>
            <a:off x="13349605" y="3955415"/>
            <a:ext cx="10747375" cy="55949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4" name="图片 3"/>
          <p:cNvPicPr>
            <a:picLocks noChangeAspect="1"/>
          </p:cNvPicPr>
          <p:nvPr/>
        </p:nvPicPr>
        <p:blipFill>
          <a:blip r:embed="rId3"/>
          <a:stretch>
            <a:fillRect/>
          </a:stretch>
        </p:blipFill>
        <p:spPr>
          <a:xfrm>
            <a:off x="8089265" y="2314969"/>
            <a:ext cx="7509323" cy="10639031"/>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olidFill>
                  <a:schemeClr val="bg1"/>
                </a:solidFill>
                <a:sym typeface="+mn-ea"/>
              </a:rPr>
              <a:t>Output:</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Named Type Error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41730"/>
          </a:xfrm>
        </p:spPr>
        <p:txBody>
          <a:bodyPr>
            <a:normAutofit/>
          </a:bodyPr>
          <a:lstStyle/>
          <a:p>
            <a:r>
              <a:rPr kumimoji="1" lang="zh-CN" altLang="en-US"/>
              <a:t>Errors and package APIs</a:t>
            </a:r>
          </a:p>
        </p:txBody>
      </p:sp>
      <p:sp>
        <p:nvSpPr>
          <p:cNvPr id="2" name="文本占位符 6"/>
          <p:cNvSpPr>
            <a:spLocks noGrp="1"/>
          </p:cNvSpPr>
          <p:nvPr/>
        </p:nvSpPr>
        <p:spPr>
          <a:xfrm>
            <a:off x="1158875" y="4491990"/>
            <a:ext cx="19457670" cy="921448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pic>
        <p:nvPicPr>
          <p:cNvPr id="3" name="图片 2"/>
          <p:cNvPicPr>
            <a:picLocks noChangeAspect="1"/>
          </p:cNvPicPr>
          <p:nvPr/>
        </p:nvPicPr>
        <p:blipFill>
          <a:blip r:embed="rId3"/>
          <a:stretch>
            <a:fillRect/>
          </a:stretch>
        </p:blipFill>
        <p:spPr>
          <a:xfrm>
            <a:off x="2818765" y="3413760"/>
            <a:ext cx="18744565" cy="872617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39190"/>
          </a:xfrm>
        </p:spPr>
        <p:txBody>
          <a:bodyPr>
            <a:normAutofit/>
          </a:bodyPr>
          <a:lstStyle/>
          <a:p>
            <a:r>
              <a:rPr kumimoji="1" lang="en-US" altLang="zh-CN"/>
              <a:t>errors &amp; github.com/pkg/errors</a:t>
            </a:r>
          </a:p>
        </p:txBody>
      </p:sp>
      <p:sp>
        <p:nvSpPr>
          <p:cNvPr id="2" name="文本占位符 6"/>
          <p:cNvSpPr>
            <a:spLocks noGrp="1"/>
          </p:cNvSpPr>
          <p:nvPr/>
        </p:nvSpPr>
        <p:spPr>
          <a:xfrm>
            <a:off x="1158875" y="4491990"/>
            <a:ext cx="19457670" cy="9192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3"/>
          <a:stretch>
            <a:fillRect/>
          </a:stretch>
        </p:blipFill>
        <p:spPr>
          <a:xfrm>
            <a:off x="6766576" y="2563037"/>
            <a:ext cx="9922668" cy="10173793"/>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accent1"/>
                </a:solidFill>
              </a:rPr>
              <a:t>Go 2 Error Inspection</a:t>
            </a:r>
          </a:p>
          <a:p>
            <a:pPr marL="571500" indent="-571500">
              <a:buFont typeface="Arial" panose="020B0604020202090204" pitchFamily="34" charset="0"/>
              <a:buChar char="•"/>
            </a:pPr>
            <a:r>
              <a:rPr kumimoji="1" lang="en-US">
                <a:sym typeface="+mn-ea"/>
              </a:rPr>
              <a:t>References</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963930"/>
          </a:xfrm>
        </p:spPr>
        <p:txBody>
          <a:bodyPr>
            <a:normAutofit fontScale="90000"/>
          </a:bodyPr>
          <a:lstStyle/>
          <a:p>
            <a:r>
              <a:rPr kumimoji="1" lang="en-US" altLang="zh-CN"/>
              <a:t>Go 2 Error Inspection</a:t>
            </a:r>
          </a:p>
        </p:txBody>
      </p:sp>
      <p:sp>
        <p:nvSpPr>
          <p:cNvPr id="2" name="文本占位符 6"/>
          <p:cNvSpPr>
            <a:spLocks noGrp="1"/>
          </p:cNvSpPr>
          <p:nvPr/>
        </p:nvSpPr>
        <p:spPr>
          <a:xfrm>
            <a:off x="1158875" y="4491990"/>
            <a:ext cx="19457670" cy="778192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endParaRPr lang="zh-CN" altLang="en-US">
              <a:solidFill>
                <a:schemeClr val="bg1"/>
              </a:solidFill>
              <a:sym typeface="+mn-ea"/>
            </a:endParaRPr>
          </a:p>
        </p:txBody>
      </p:sp>
      <p:sp>
        <p:nvSpPr>
          <p:cNvPr id="3" name="文本框 2"/>
          <p:cNvSpPr txBox="1"/>
          <p:nvPr/>
        </p:nvSpPr>
        <p:spPr>
          <a:xfrm>
            <a:off x="2268220" y="5191125"/>
            <a:ext cx="18025110" cy="3794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	https://go.googlesource.com/proposal/+/master/design/29934-error-values.md</a:t>
            </a:r>
          </a:p>
          <a:p>
            <a:pPr marL="571500" marR="0" indent="-57150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	https://go.googlesource.com/proposal/+/master/design/go2draft-error-handling.md</a:t>
            </a:r>
          </a:p>
          <a:p>
            <a:pPr marL="571500" marR="0" indent="-571500" algn="l" defTabSz="8255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https://go.googlesource.com/proposal/+/master/design/go2draft-error-handling-overview.md</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bg1"/>
                </a:solidFill>
              </a:rPr>
              <a:t>Go 2 Error Inspection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sym typeface="+mn-ea"/>
              </a:rPr>
              <a:t>References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a:solidFill>
                  <a:schemeClr val="bg1"/>
                </a:solidFill>
                <a:sym typeface="+mn-ea"/>
              </a:rPr>
              <a:t>https://www.infoq.cn/news/2012/11/go-error-handle/</a:t>
            </a:r>
          </a:p>
          <a:p>
            <a:pPr>
              <a:buFont typeface="Arial" panose="020B0604020202090204" pitchFamily="34" charset="0"/>
            </a:pPr>
            <a:r>
              <a:rPr lang="zh-CN" altLang="en-US">
                <a:solidFill>
                  <a:schemeClr val="bg1"/>
                </a:solidFill>
                <a:sym typeface="+mn-ea"/>
              </a:rPr>
              <a:t>https://golang.org/doc/faq#exceptions</a:t>
            </a:r>
          </a:p>
          <a:p>
            <a:pPr>
              <a:buFont typeface="Arial" panose="020B0604020202090204" pitchFamily="34" charset="0"/>
            </a:pPr>
            <a:r>
              <a:rPr lang="zh-CN" altLang="en-US">
                <a:solidFill>
                  <a:schemeClr val="bg1"/>
                </a:solidFill>
                <a:sym typeface="+mn-ea"/>
              </a:rPr>
              <a:t>https://www.ardanlabs.com/blog/2014/10/error-handling-in-go-part-i.html</a:t>
            </a:r>
          </a:p>
          <a:p>
            <a:pPr>
              <a:buFont typeface="Arial" panose="020B0604020202090204" pitchFamily="34" charset="0"/>
            </a:pPr>
            <a:r>
              <a:rPr lang="zh-CN" altLang="en-US">
                <a:solidFill>
                  <a:schemeClr val="bg1"/>
                </a:solidFill>
                <a:sym typeface="+mn-ea"/>
              </a:rPr>
              <a:t>https://www.ardanlabs.com/blog/2014/11/error-handling-in-go-part-ii.html</a:t>
            </a:r>
          </a:p>
          <a:p>
            <a:pPr>
              <a:buFont typeface="Arial" panose="020B0604020202090204" pitchFamily="34" charset="0"/>
            </a:pPr>
            <a:r>
              <a:rPr lang="zh-CN" altLang="en-US">
                <a:solidFill>
                  <a:schemeClr val="bg1"/>
                </a:solidFill>
                <a:sym typeface="+mn-ea"/>
              </a:rPr>
              <a:t>https://www.ardanlabs.com/blog/2017/05/design-philosophy-on-logging.html</a:t>
            </a:r>
          </a:p>
          <a:p>
            <a:pPr>
              <a:buFont typeface="Arial" panose="020B0604020202090204" pitchFamily="34" charset="0"/>
            </a:pPr>
            <a:r>
              <a:rPr lang="zh-CN" altLang="en-US">
                <a:solidFill>
                  <a:schemeClr val="bg1"/>
                </a:solidFill>
                <a:sym typeface="+mn-ea"/>
              </a:rPr>
              <a:t>https://medium.com/gett-engineering/error-handling-in-go-53b8a7112d04</a:t>
            </a:r>
          </a:p>
          <a:p>
            <a:pPr>
              <a:buFont typeface="Arial" panose="020B0604020202090204" pitchFamily="34" charset="0"/>
            </a:pPr>
            <a:r>
              <a:rPr lang="zh-CN" altLang="en-US">
                <a:solidFill>
                  <a:schemeClr val="bg1"/>
                </a:solidFill>
                <a:sym typeface="+mn-ea"/>
              </a:rPr>
              <a:t>https://medium.com/gett-engineering/error-handling-in-go-1-13-5ee6d1e0a55c</a:t>
            </a:r>
          </a:p>
          <a:p>
            <a:pPr>
              <a:buFont typeface="Arial" panose="020B0604020202090204" pitchFamily="34" charset="0"/>
            </a:pPr>
            <a:r>
              <a:rPr lang="zh-CN" altLang="en-US">
                <a:solidFill>
                  <a:schemeClr val="bg1"/>
                </a:solidFill>
                <a:sym typeface="+mn-ea"/>
              </a:rPr>
              <a:t>https://rauljordan.com/2020/07/06/why-go-error-handling-is-awesome.html</a:t>
            </a:r>
          </a:p>
          <a:p>
            <a:pPr>
              <a:buFont typeface="Arial" panose="020B0604020202090204" pitchFamily="34" charset="0"/>
            </a:pPr>
            <a:r>
              <a:rPr lang="zh-CN" altLang="en-US">
                <a:solidFill>
                  <a:schemeClr val="bg1"/>
                </a:solidFill>
                <a:sym typeface="+mn-ea"/>
              </a:rPr>
              <a:t>https://morsmachine.dk/error-handling</a:t>
            </a:r>
          </a:p>
          <a:p>
            <a:pPr>
              <a:buFont typeface="Arial" panose="020B0604020202090204" pitchFamily="34" charset="0"/>
            </a:pPr>
            <a:r>
              <a:rPr lang="zh-CN" altLang="en-US">
                <a:solidFill>
                  <a:schemeClr val="bg1"/>
                </a:solidFill>
                <a:sym typeface="+mn-ea"/>
              </a:rPr>
              <a:t>https://crawshaw.io/blog/xerrors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a:solidFill>
                  <a:schemeClr val="bg1"/>
                </a:solidFill>
                <a:sym typeface="+mn-ea"/>
              </a:rPr>
              <a:t>https://dave.cheney.net/2012/01/18/why-go-gets-exceptions-right</a:t>
            </a:r>
          </a:p>
          <a:p>
            <a:pPr>
              <a:buFont typeface="Arial" panose="020B0604020202090204" pitchFamily="34" charset="0"/>
            </a:pPr>
            <a:r>
              <a:rPr lang="zh-CN" altLang="en-US">
                <a:solidFill>
                  <a:schemeClr val="bg1"/>
                </a:solidFill>
                <a:sym typeface="+mn-ea"/>
              </a:rPr>
              <a:t>https://dave.cheney.net/2015/01/26/errors-and-exceptions-redux</a:t>
            </a:r>
          </a:p>
          <a:p>
            <a:pPr>
              <a:buFont typeface="Arial" panose="020B0604020202090204" pitchFamily="34" charset="0"/>
            </a:pPr>
            <a:r>
              <a:rPr lang="zh-CN" altLang="en-US">
                <a:solidFill>
                  <a:schemeClr val="bg1"/>
                </a:solidFill>
                <a:sym typeface="+mn-ea"/>
              </a:rPr>
              <a:t>https://dave.cheney.net/2014/11/04/error-handling-vs-exceptions-redux</a:t>
            </a:r>
          </a:p>
          <a:p>
            <a:pPr>
              <a:buFont typeface="Arial" panose="020B0604020202090204" pitchFamily="34" charset="0"/>
            </a:pPr>
            <a:r>
              <a:rPr lang="zh-CN" altLang="en-US">
                <a:solidFill>
                  <a:schemeClr val="bg1"/>
                </a:solidFill>
                <a:sym typeface="+mn-ea"/>
              </a:rPr>
              <a:t>https://dave.cheney.net/2014/12/24/inspecting-errors</a:t>
            </a:r>
          </a:p>
          <a:p>
            <a:pPr>
              <a:buFont typeface="Arial" panose="020B0604020202090204" pitchFamily="34" charset="0"/>
            </a:pPr>
            <a:r>
              <a:rPr lang="zh-CN" altLang="en-US">
                <a:solidFill>
                  <a:schemeClr val="bg1"/>
                </a:solidFill>
                <a:sym typeface="+mn-ea"/>
              </a:rPr>
              <a:t>https://dave.cheney.net/2016/04/07/constant-errors</a:t>
            </a:r>
          </a:p>
          <a:p>
            <a:pPr>
              <a:buFont typeface="Arial" panose="020B0604020202090204" pitchFamily="34" charset="0"/>
            </a:pPr>
            <a:r>
              <a:rPr lang="zh-CN" altLang="en-US">
                <a:solidFill>
                  <a:schemeClr val="bg1"/>
                </a:solidFill>
                <a:sym typeface="+mn-ea"/>
              </a:rPr>
              <a:t>https://dave.cheney.net/2019/01/27/eliminate-error-handling-by-eliminating-errors</a:t>
            </a:r>
          </a:p>
          <a:p>
            <a:pPr>
              <a:buFont typeface="Arial" panose="020B0604020202090204" pitchFamily="34" charset="0"/>
            </a:pPr>
            <a:r>
              <a:rPr lang="zh-CN" altLang="en-US">
                <a:solidFill>
                  <a:schemeClr val="bg1"/>
                </a:solidFill>
                <a:sym typeface="+mn-ea"/>
              </a:rPr>
              <a:t>https://dave.cheney.net/2016/06/12/stack-traces-and-the-errors-package</a:t>
            </a:r>
          </a:p>
          <a:p>
            <a:pPr>
              <a:buFont typeface="Arial" panose="020B0604020202090204" pitchFamily="34" charset="0"/>
            </a:pPr>
            <a:r>
              <a:rPr lang="zh-CN" altLang="en-US">
                <a:solidFill>
                  <a:schemeClr val="bg1"/>
                </a:solidFill>
                <a:sym typeface="+mn-ea"/>
              </a:rPr>
              <a:t>https://dave.cheney.net/2016/04/27/dont-just-check-errors-handle-them-gracefully</a:t>
            </a:r>
          </a:p>
          <a:p>
            <a:pPr>
              <a:buFont typeface="Arial" panose="020B0604020202090204" pitchFamily="34" charset="0"/>
            </a:pPr>
            <a:r>
              <a:rPr lang="zh-CN" altLang="en-US">
                <a:solidFill>
                  <a:schemeClr val="bg1"/>
                </a:solidFill>
                <a:sym typeface="+mn-ea"/>
              </a:rPr>
              <a:t>https://blog.golang.org/errors-are-values</a:t>
            </a:r>
          </a:p>
          <a:p>
            <a:pPr>
              <a:buFont typeface="Arial" panose="020B0604020202090204" pitchFamily="34" charset="0"/>
            </a:pPr>
            <a:r>
              <a:rPr lang="zh-CN" altLang="en-US">
                <a:solidFill>
                  <a:schemeClr val="bg1"/>
                </a:solidFill>
                <a:sym typeface="+mn-ea"/>
              </a:rPr>
              <a:t>https://blog.golang.org/error-handling-and-go</a:t>
            </a:r>
          </a:p>
          <a:p>
            <a:pPr>
              <a:buFont typeface="Arial" panose="020B0604020202090204" pitchFamily="34" charset="0"/>
            </a:pPr>
            <a:r>
              <a:rPr lang="zh-CN" altLang="en-US">
                <a:solidFill>
                  <a:schemeClr val="bg1"/>
                </a:solidFill>
                <a:sym typeface="+mn-ea"/>
              </a:rPr>
              <a:t>https://blog.golang.org/go1.13-errors</a:t>
            </a:r>
          </a:p>
          <a:p>
            <a:pPr>
              <a:buFont typeface="Arial" panose="020B0604020202090204" pitchFamily="34" charset="0"/>
            </a:pPr>
            <a:r>
              <a:rPr lang="zh-CN" altLang="en-US">
                <a:solidFill>
                  <a:schemeClr val="bg1"/>
                </a:solidFill>
                <a:sym typeface="+mn-ea"/>
              </a:rPr>
              <a:t>https://commandcenter.blogspot.com/2017/12/error-handling-in-upspin.html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2" name="图片 1"/>
          <p:cNvPicPr>
            <a:picLocks noChangeAspect="1"/>
          </p:cNvPicPr>
          <p:nvPr/>
        </p:nvPicPr>
        <p:blipFill>
          <a:blip r:embed="rId3"/>
          <a:stretch>
            <a:fillRect/>
          </a:stretch>
        </p:blipFill>
        <p:spPr>
          <a:xfrm>
            <a:off x="8063971" y="1993765"/>
            <a:ext cx="8256058" cy="1124034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olidFill>
                  <a:schemeClr val="bg1"/>
                </a:solidFill>
                <a:sym typeface="+mn-ea"/>
              </a:rPr>
              <a:t>Output:</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Error: EOF</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15257750" y="9166435"/>
            <a:ext cx="8754140" cy="1786108"/>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p>
        </p:txBody>
      </p:sp>
      <p:sp>
        <p:nvSpPr>
          <p:cNvPr id="4" name="文本框 3"/>
          <p:cNvSpPr txBox="1"/>
          <p:nvPr/>
        </p:nvSpPr>
        <p:spPr>
          <a:xfrm>
            <a:off x="13121005" y="5446395"/>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619355" cy="10222230"/>
          </a:xfrm>
        </p:spPr>
        <p:txBody>
          <a:bodyPr anchor="t" anchorCtr="0">
            <a:noAutofit/>
          </a:bodyPr>
          <a:lstStyle/>
          <a:p>
            <a:pPr>
              <a:buFont typeface="Arial" panose="020B0604020202090204" pitchFamily="34" charset="0"/>
            </a:pPr>
            <a:r>
              <a:rPr lang="zh-CN" altLang="en-US">
                <a:sym typeface="+mn-ea"/>
              </a:rPr>
              <a:t>各个语言的演进历史：</a:t>
            </a:r>
          </a:p>
          <a:p>
            <a:pPr marL="571500" indent="-571500">
              <a:buFont typeface="Arial" panose="020B0604020202090204" pitchFamily="34" charset="0"/>
              <a:buChar char="•"/>
            </a:pPr>
            <a:r>
              <a:rPr lang="en-US" altLang="zh-CN">
                <a:sym typeface="+mn-ea"/>
              </a:rPr>
              <a:t>C</a:t>
            </a:r>
          </a:p>
          <a:p>
            <a:pPr>
              <a:lnSpc>
                <a:spcPct val="120000"/>
              </a:lnSpc>
              <a:buFont typeface="Arial" panose="020B060402020209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90204" pitchFamily="34" charset="0"/>
              <a:buChar char="•"/>
            </a:pPr>
            <a:r>
              <a:rPr lang="en-US" altLang="zh-CN">
                <a:sym typeface="+mn-ea"/>
              </a:rPr>
              <a:t>C++</a:t>
            </a:r>
          </a:p>
          <a:p>
            <a:pPr>
              <a:buFont typeface="Arial" panose="020B060402020209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90204" pitchFamily="34" charset="0"/>
              <a:buChar char="•"/>
            </a:pPr>
            <a:r>
              <a:rPr lang="en-US" altLang="zh-CN">
                <a:sym typeface="+mn-ea"/>
              </a:rPr>
              <a:t>Java</a:t>
            </a:r>
          </a:p>
          <a:p>
            <a:pPr>
              <a:lnSpc>
                <a:spcPct val="120000"/>
              </a:lnSpc>
              <a:buFont typeface="Arial" panose="020B060402020209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5" name="图片 4"/>
          <p:cNvPicPr>
            <a:picLocks noChangeAspect="1"/>
          </p:cNvPicPr>
          <p:nvPr/>
        </p:nvPicPr>
        <p:blipFill>
          <a:blip r:embed="rId3"/>
          <a:stretch>
            <a:fillRect/>
          </a:stretch>
        </p:blipFill>
        <p:spPr>
          <a:xfrm>
            <a:off x="16570325" y="2731770"/>
            <a:ext cx="6182360" cy="5953760"/>
          </a:xfrm>
          <a:prstGeom prst="rect">
            <a:avLst/>
          </a:prstGeom>
        </p:spPr>
      </p:pic>
      <p:pic>
        <p:nvPicPr>
          <p:cNvPr id="8" name="图片 7"/>
          <p:cNvPicPr>
            <a:picLocks noChangeAspect="1"/>
          </p:cNvPicPr>
          <p:nvPr/>
        </p:nvPicPr>
        <p:blipFill>
          <a:blip r:embed="rId4"/>
          <a:stretch>
            <a:fillRect/>
          </a:stretch>
        </p:blipFill>
        <p:spPr>
          <a:xfrm>
            <a:off x="16570325" y="9283567"/>
            <a:ext cx="6193155" cy="1420495"/>
          </a:xfrm>
          <a:prstGeom prst="rect">
            <a:avLst/>
          </a:prstGeom>
        </p:spPr>
      </p:pic>
      <p:pic>
        <p:nvPicPr>
          <p:cNvPr id="9" name="图片 8"/>
          <p:cNvPicPr>
            <a:picLocks noChangeAspect="1"/>
          </p:cNvPicPr>
          <p:nvPr/>
        </p:nvPicPr>
        <p:blipFill>
          <a:blip r:embed="rId5"/>
          <a:stretch>
            <a:fillRect/>
          </a:stretch>
        </p:blipFill>
        <p:spPr>
          <a:xfrm>
            <a:off x="16954537" y="11302099"/>
            <a:ext cx="5413935" cy="1198800"/>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lstStyle/>
          <a:p>
            <a:pPr>
              <a:buFont typeface="Arial" panose="020B0604020202090204" pitchFamily="34" charset="0"/>
            </a:pPr>
            <a:r>
              <a:rPr lang="en-US" altLang="zh-CN" sz="3200">
                <a:solidFill>
                  <a:schemeClr val="bg1"/>
                </a:solidFill>
                <a:latin typeface="Alibaba PuHuiTi R" pitchFamily="18" charset="-122"/>
                <a:sym typeface="+mn-ea"/>
              </a:rPr>
              <a:t>Go </a:t>
            </a:r>
            <a:r>
              <a:rPr lang="zh-CN" altLang="en-US" sz="3200">
                <a:solidFill>
                  <a:schemeClr val="bg1"/>
                </a:solidFill>
                <a:latin typeface="Alibaba PuHuiTi R" pitchFamily="18" charset="-122"/>
                <a:sym typeface="+mn-ea"/>
              </a:rPr>
              <a:t>的处理异常逻辑是不引入 </a:t>
            </a:r>
            <a:r>
              <a:rPr lang="en-US" altLang="zh-CN" sz="3200">
                <a:solidFill>
                  <a:schemeClr val="bg1"/>
                </a:solidFill>
                <a:latin typeface="Alibaba PuHuiTi R" pitchFamily="18" charset="-122"/>
                <a:sym typeface="+mn-ea"/>
              </a:rPr>
              <a:t>exception</a:t>
            </a:r>
            <a:r>
              <a:rPr lang="zh-CN" altLang="en-US" sz="3200">
                <a:solidFill>
                  <a:schemeClr val="bg1"/>
                </a:solidFill>
                <a:latin typeface="Alibaba PuHuiTi R" pitchFamily="18" charset="-122"/>
                <a:sym typeface="+mn-ea"/>
              </a:rPr>
              <a:t>，支持多参数返回，所以你很容易的在函数签名中带上实现了 </a:t>
            </a:r>
            <a:r>
              <a:rPr lang="en-US" altLang="zh-CN" sz="3200">
                <a:solidFill>
                  <a:schemeClr val="accent1"/>
                </a:solidFill>
                <a:latin typeface="Alibaba PuHuiTi R" pitchFamily="18" charset="-122"/>
                <a:sym typeface="+mn-ea"/>
              </a:rPr>
              <a:t>error </a:t>
            </a:r>
            <a:r>
              <a:rPr lang="en-US" altLang="zh-CN" sz="3200">
                <a:solidFill>
                  <a:schemeClr val="bg1"/>
                </a:solidFill>
                <a:latin typeface="Alibaba PuHuiTi R" pitchFamily="18" charset="-122"/>
                <a:sym typeface="+mn-ea"/>
              </a:rPr>
              <a:t>interface </a:t>
            </a:r>
            <a:r>
              <a:rPr lang="zh-CN" altLang="en-US" sz="3200">
                <a:solidFill>
                  <a:schemeClr val="bg1"/>
                </a:solidFill>
                <a:latin typeface="Alibaba PuHuiTi R" pitchFamily="18" charset="-122"/>
                <a:sym typeface="+mn-ea"/>
              </a:rPr>
              <a:t>的对象，交由调用者来判定。</a:t>
            </a:r>
            <a:endParaRPr lang="zh-CN" altLang="en-US" sz="3200">
              <a:solidFill>
                <a:schemeClr val="accent1"/>
              </a:solidFill>
              <a:latin typeface="Alibaba PuHuiTi R" pitchFamily="18" charset="-122"/>
              <a:sym typeface="+mn-ea"/>
            </a:endParaRPr>
          </a:p>
          <a:p>
            <a:pPr>
              <a:buFont typeface="Arial" panose="020B0604020202090204" pitchFamily="34" charset="0"/>
            </a:pPr>
            <a:r>
              <a:rPr lang="zh-CN" altLang="en-US" sz="3200" i="1">
                <a:solidFill>
                  <a:schemeClr val="accent1"/>
                </a:solidFill>
                <a:latin typeface="Alibaba PuHuiTi R" pitchFamily="18" charset="-122"/>
                <a:sym typeface="+mn-ea"/>
              </a:rPr>
              <a:t>如果一个函数返回了 </a:t>
            </a:r>
            <a:r>
              <a:rPr lang="en-US" altLang="zh-CN" sz="3200" i="1">
                <a:solidFill>
                  <a:schemeClr val="accent1"/>
                </a:solidFill>
                <a:latin typeface="Alibaba PuHuiTi R" pitchFamily="18" charset="-122"/>
                <a:sym typeface="+mn-ea"/>
              </a:rPr>
              <a:t>(value, error)</a:t>
            </a:r>
            <a:r>
              <a:rPr lang="zh-CN" altLang="en-US" sz="3200" i="1">
                <a:solidFill>
                  <a:schemeClr val="accent1"/>
                </a:solidFill>
                <a:latin typeface="Alibaba PuHuiTi R" pitchFamily="18" charset="-122"/>
                <a:sym typeface="+mn-ea"/>
              </a:rPr>
              <a:t>，你不能对这个 </a:t>
            </a:r>
            <a:r>
              <a:rPr lang="en-US" altLang="zh-CN" sz="3200" i="1">
                <a:solidFill>
                  <a:schemeClr val="accent1"/>
                </a:solidFill>
                <a:latin typeface="Alibaba PuHuiTi R" pitchFamily="18" charset="-122"/>
                <a:sym typeface="+mn-ea"/>
              </a:rPr>
              <a:t>value </a:t>
            </a:r>
            <a:r>
              <a:rPr lang="zh-CN" altLang="en-US" sz="3200" i="1">
                <a:solidFill>
                  <a:schemeClr val="accent1"/>
                </a:solidFill>
                <a:latin typeface="Alibaba PuHuiTi R" pitchFamily="18" charset="-122"/>
                <a:sym typeface="+mn-ea"/>
              </a:rPr>
              <a:t>做任何假设，必须先判定 </a:t>
            </a:r>
            <a:r>
              <a:rPr lang="en-US" altLang="zh-CN" sz="3200" i="1">
                <a:solidFill>
                  <a:schemeClr val="accent1"/>
                </a:solidFill>
                <a:latin typeface="Alibaba PuHuiTi R" pitchFamily="18" charset="-122"/>
                <a:sym typeface="+mn-ea"/>
              </a:rPr>
              <a:t>error</a:t>
            </a:r>
            <a:r>
              <a:rPr lang="zh-CN" altLang="en-US" sz="3200" i="1">
                <a:solidFill>
                  <a:schemeClr val="accent1"/>
                </a:solidFill>
                <a:latin typeface="Alibaba PuHuiTi R" pitchFamily="18" charset="-122"/>
                <a:sym typeface="+mn-ea"/>
              </a:rPr>
              <a:t>。唯一可以忽略 </a:t>
            </a:r>
            <a:r>
              <a:rPr lang="en-US" altLang="zh-CN" sz="3200" i="1">
                <a:solidFill>
                  <a:schemeClr val="accent1"/>
                </a:solidFill>
                <a:latin typeface="Alibaba PuHuiTi R" pitchFamily="18" charset="-122"/>
                <a:sym typeface="+mn-ea"/>
              </a:rPr>
              <a:t>error </a:t>
            </a:r>
            <a:r>
              <a:rPr lang="zh-CN" altLang="en-US" sz="3200" i="1">
                <a:solidFill>
                  <a:schemeClr val="accent1"/>
                </a:solidFill>
                <a:latin typeface="Alibaba PuHuiTi R" pitchFamily="18" charset="-122"/>
                <a:sym typeface="+mn-ea"/>
              </a:rPr>
              <a:t>的是，如果你连 </a:t>
            </a:r>
            <a:r>
              <a:rPr lang="en-US" altLang="zh-CN" sz="3200" i="1">
                <a:solidFill>
                  <a:schemeClr val="accent1"/>
                </a:solidFill>
                <a:latin typeface="Alibaba PuHuiTi R" pitchFamily="18" charset="-122"/>
                <a:sym typeface="+mn-ea"/>
              </a:rPr>
              <a:t>value </a:t>
            </a:r>
            <a:r>
              <a:rPr lang="zh-CN" altLang="en-US" sz="3200" i="1">
                <a:solidFill>
                  <a:schemeClr val="accent1"/>
                </a:solidFill>
                <a:latin typeface="Alibaba PuHuiTi R" pitchFamily="18" charset="-122"/>
                <a:sym typeface="+mn-ea"/>
              </a:rPr>
              <a:t>也不关心。</a:t>
            </a:r>
          </a:p>
          <a:p>
            <a:pPr>
              <a:buFont typeface="Arial" panose="020B0604020202090204" pitchFamily="34" charset="0"/>
            </a:pPr>
            <a:r>
              <a:rPr lang="en-US" altLang="zh-CN" sz="3200">
                <a:solidFill>
                  <a:schemeClr val="bg1"/>
                </a:solidFill>
                <a:latin typeface="Alibaba PuHuiTi R" pitchFamily="18" charset="-122"/>
                <a:sym typeface="+mn-ea"/>
              </a:rPr>
              <a:t>Go </a:t>
            </a:r>
            <a:r>
              <a:rPr lang="zh-CN" altLang="en-US" sz="3200">
                <a:solidFill>
                  <a:schemeClr val="bg1"/>
                </a:solidFill>
                <a:latin typeface="Alibaba PuHuiTi R" pitchFamily="18" charset="-122"/>
                <a:sym typeface="+mn-ea"/>
              </a:rPr>
              <a:t>中有 </a:t>
            </a:r>
            <a:r>
              <a:rPr lang="en-US" altLang="zh-CN" sz="3200">
                <a:solidFill>
                  <a:schemeClr val="bg1"/>
                </a:solidFill>
                <a:latin typeface="Alibaba PuHuiTi R" pitchFamily="18" charset="-122"/>
                <a:sym typeface="+mn-ea"/>
              </a:rPr>
              <a:t>panic </a:t>
            </a:r>
            <a:r>
              <a:rPr lang="zh-CN" altLang="en-US" sz="3200">
                <a:solidFill>
                  <a:schemeClr val="bg1"/>
                </a:solidFill>
                <a:latin typeface="Alibaba PuHuiTi R" pitchFamily="18" charset="-122"/>
                <a:sym typeface="+mn-ea"/>
              </a:rPr>
              <a:t>的机制，如果你认为和其他语言的 </a:t>
            </a:r>
            <a:r>
              <a:rPr lang="en-US" altLang="zh-CN" sz="3200">
                <a:solidFill>
                  <a:schemeClr val="bg1"/>
                </a:solidFill>
                <a:latin typeface="Alibaba PuHuiTi R" pitchFamily="18" charset="-122"/>
                <a:sym typeface="+mn-ea"/>
              </a:rPr>
              <a:t>exception </a:t>
            </a:r>
            <a:r>
              <a:rPr lang="zh-CN" altLang="en-US" sz="3200">
                <a:solidFill>
                  <a:schemeClr val="bg1"/>
                </a:solidFill>
                <a:latin typeface="Alibaba PuHuiTi R" pitchFamily="18" charset="-122"/>
                <a:sym typeface="+mn-ea"/>
              </a:rPr>
              <a:t>一样，那你就错了。当我们抛出异常的时候，相当于你把 </a:t>
            </a:r>
            <a:r>
              <a:rPr lang="en-US" altLang="zh-CN" sz="3200">
                <a:solidFill>
                  <a:schemeClr val="bg1"/>
                </a:solidFill>
                <a:latin typeface="Alibaba PuHuiTi R" pitchFamily="18" charset="-122"/>
                <a:sym typeface="+mn-ea"/>
              </a:rPr>
              <a:t>exception </a:t>
            </a:r>
            <a:r>
              <a:rPr lang="zh-CN" altLang="en-US" sz="3200">
                <a:solidFill>
                  <a:schemeClr val="bg1"/>
                </a:solidFill>
                <a:latin typeface="Alibaba PuHuiTi R" pitchFamily="18" charset="-122"/>
                <a:sym typeface="+mn-ea"/>
              </a:rPr>
              <a:t>扔给了调用者来处理。</a:t>
            </a:r>
            <a:endParaRPr lang="zh-CN" altLang="en-US" sz="3200">
              <a:solidFill>
                <a:schemeClr val="accent1"/>
              </a:solidFill>
              <a:latin typeface="Alibaba PuHuiTi R" pitchFamily="18" charset="-122"/>
              <a:sym typeface="+mn-ea"/>
            </a:endParaRPr>
          </a:p>
          <a:p>
            <a:pPr>
              <a:buFont typeface="Arial" panose="020B0604020202090204" pitchFamily="34" charset="0"/>
            </a:pPr>
            <a:r>
              <a:rPr lang="zh-CN" altLang="en-US" sz="3200" i="1">
                <a:solidFill>
                  <a:schemeClr val="accent1"/>
                </a:solidFill>
                <a:latin typeface="Alibaba PuHuiTi R" pitchFamily="18" charset="-122"/>
                <a:sym typeface="+mn-ea"/>
              </a:rPr>
              <a:t>比如，你在 </a:t>
            </a:r>
            <a:r>
              <a:rPr lang="en-US" altLang="zh-CN" sz="3200" i="1">
                <a:solidFill>
                  <a:schemeClr val="accent1"/>
                </a:solidFill>
                <a:latin typeface="Alibaba PuHuiTi R" pitchFamily="18" charset="-122"/>
                <a:sym typeface="+mn-ea"/>
              </a:rPr>
              <a:t>C++ </a:t>
            </a:r>
            <a:r>
              <a:rPr lang="zh-CN" altLang="en-US" sz="3200" i="1">
                <a:solidFill>
                  <a:schemeClr val="accent1"/>
                </a:solidFill>
                <a:latin typeface="Alibaba PuHuiTi R" pitchFamily="18" charset="-122"/>
                <a:sym typeface="+mn-ea"/>
              </a:rPr>
              <a:t>中，把 </a:t>
            </a:r>
            <a:r>
              <a:rPr lang="en-US" altLang="zh-CN" sz="3200" i="1">
                <a:solidFill>
                  <a:schemeClr val="accent1"/>
                </a:solidFill>
                <a:latin typeface="Alibaba PuHuiTi R" pitchFamily="18" charset="-122"/>
                <a:sym typeface="+mn-ea"/>
              </a:rPr>
              <a:t>string </a:t>
            </a:r>
            <a:r>
              <a:rPr lang="zh-CN" altLang="en-US" sz="3200" i="1">
                <a:solidFill>
                  <a:schemeClr val="accent1"/>
                </a:solidFill>
                <a:latin typeface="Alibaba PuHuiTi R" pitchFamily="18" charset="-122"/>
                <a:sym typeface="+mn-ea"/>
              </a:rPr>
              <a:t>转为 </a:t>
            </a:r>
            <a:r>
              <a:rPr lang="en-US" altLang="zh-CN" sz="3200" i="1">
                <a:solidFill>
                  <a:schemeClr val="accent1"/>
                </a:solidFill>
                <a:latin typeface="Alibaba PuHuiTi R" pitchFamily="18" charset="-122"/>
                <a:sym typeface="+mn-ea"/>
              </a:rPr>
              <a:t>int</a:t>
            </a:r>
            <a:r>
              <a:rPr lang="zh-CN" altLang="en-US" sz="3200" i="1">
                <a:solidFill>
                  <a:schemeClr val="accent1"/>
                </a:solidFill>
                <a:latin typeface="Alibaba PuHuiTi R" pitchFamily="18" charset="-122"/>
                <a:sym typeface="+mn-ea"/>
              </a:rPr>
              <a:t>，如果转换失败，会抛出异常。或者在 </a:t>
            </a:r>
            <a:r>
              <a:rPr lang="en-US" altLang="zh-CN" sz="3200" i="1">
                <a:solidFill>
                  <a:schemeClr val="accent1"/>
                </a:solidFill>
                <a:latin typeface="Alibaba PuHuiTi R" pitchFamily="18" charset="-122"/>
                <a:sym typeface="+mn-ea"/>
              </a:rPr>
              <a:t>Java </a:t>
            </a:r>
            <a:r>
              <a:rPr lang="zh-CN" altLang="en-US" sz="3200" i="1">
                <a:solidFill>
                  <a:schemeClr val="accent1"/>
                </a:solidFill>
                <a:latin typeface="Alibaba PuHuiTi R" pitchFamily="18" charset="-122"/>
                <a:sym typeface="+mn-ea"/>
              </a:rPr>
              <a:t>中转换 </a:t>
            </a:r>
            <a:r>
              <a:rPr lang="en-US" altLang="zh-CN" sz="3200" i="1">
                <a:solidFill>
                  <a:schemeClr val="accent1"/>
                </a:solidFill>
                <a:latin typeface="Alibaba PuHuiTi R" pitchFamily="18" charset="-122"/>
                <a:sym typeface="+mn-ea"/>
              </a:rPr>
              <a:t>String </a:t>
            </a:r>
            <a:r>
              <a:rPr lang="zh-CN" altLang="en-US" sz="3200" i="1">
                <a:solidFill>
                  <a:schemeClr val="accent1"/>
                </a:solidFill>
                <a:latin typeface="Alibaba PuHuiTi R" pitchFamily="18" charset="-122"/>
                <a:sym typeface="+mn-ea"/>
              </a:rPr>
              <a:t>为 </a:t>
            </a:r>
            <a:r>
              <a:rPr lang="en-US" altLang="zh-CN" sz="3200" i="1">
                <a:solidFill>
                  <a:schemeClr val="accent1"/>
                </a:solidFill>
                <a:latin typeface="Alibaba PuHuiTi R" pitchFamily="18" charset="-122"/>
                <a:sym typeface="+mn-ea"/>
              </a:rPr>
              <a:t>Date </a:t>
            </a:r>
            <a:r>
              <a:rPr lang="zh-CN" altLang="en-US" sz="3200" i="1">
                <a:solidFill>
                  <a:schemeClr val="accent1"/>
                </a:solidFill>
                <a:latin typeface="Alibaba PuHuiTi R" pitchFamily="18" charset="-122"/>
                <a:sym typeface="+mn-ea"/>
              </a:rPr>
              <a:t>失败时，会抛出异常。</a:t>
            </a:r>
          </a:p>
          <a:p>
            <a:pPr>
              <a:buFont typeface="Arial" panose="020B0604020202090204" pitchFamily="34" charset="0"/>
            </a:pPr>
            <a:r>
              <a:rPr lang="en-US" altLang="zh-CN" sz="3200" i="1">
                <a:solidFill>
                  <a:schemeClr val="accent1"/>
                </a:solidFill>
                <a:latin typeface="Alibaba PuHuiTi R" pitchFamily="18" charset="-122"/>
                <a:sym typeface="+mn-ea"/>
              </a:rPr>
              <a:t>Go panic </a:t>
            </a:r>
            <a:r>
              <a:rPr lang="zh-CN" altLang="en-US" sz="3200" i="1">
                <a:solidFill>
                  <a:schemeClr val="accent1"/>
                </a:solidFill>
                <a:latin typeface="Alibaba PuHuiTi R" pitchFamily="18" charset="-122"/>
                <a:sym typeface="+mn-ea"/>
              </a:rPr>
              <a:t>意味着 </a:t>
            </a:r>
            <a:r>
              <a:rPr lang="en-US" altLang="zh-CN" sz="3200" i="1">
                <a:solidFill>
                  <a:schemeClr val="accent1"/>
                </a:solidFill>
                <a:latin typeface="Alibaba PuHuiTi R" pitchFamily="18" charset="-122"/>
                <a:sym typeface="+mn-ea"/>
              </a:rPr>
              <a:t>fatal error</a:t>
            </a:r>
            <a:r>
              <a:rPr lang="zh-CN" altLang="en-US" sz="3200" i="1">
                <a:solidFill>
                  <a:schemeClr val="accent1"/>
                </a:solidFill>
                <a:latin typeface="Alibaba PuHuiTi R" pitchFamily="18" charset="-122"/>
                <a:sym typeface="+mn-ea"/>
              </a:rPr>
              <a:t>（就是挂了）。不能假设调用者来解决 </a:t>
            </a:r>
            <a:r>
              <a:rPr lang="en-US" altLang="zh-CN" sz="3200" i="1">
                <a:solidFill>
                  <a:schemeClr val="accent1"/>
                </a:solidFill>
                <a:latin typeface="Alibaba PuHuiTi R" pitchFamily="18" charset="-122"/>
                <a:sym typeface="+mn-ea"/>
              </a:rPr>
              <a:t>panic</a:t>
            </a:r>
            <a:r>
              <a:rPr lang="zh-CN" altLang="en-US" sz="3200" i="1">
                <a:solidFill>
                  <a:schemeClr val="accent1"/>
                </a:solidFill>
                <a:latin typeface="Alibaba PuHuiTi R" pitchFamily="18" charset="-122"/>
                <a:sym typeface="+mn-ea"/>
              </a:rPr>
              <a:t>，意味着代码不能继续运行。</a:t>
            </a:r>
          </a:p>
          <a:p>
            <a:pPr>
              <a:buFont typeface="Arial" panose="020B0604020202090204" pitchFamily="34" charset="0"/>
            </a:pPr>
            <a:r>
              <a:rPr lang="zh-CN" altLang="en-US" sz="3200">
                <a:solidFill>
                  <a:schemeClr val="accent2"/>
                </a:solidFill>
                <a:latin typeface="Alibaba PuHuiTi R" pitchFamily="18" charset="-122"/>
                <a:sym typeface="+mn-ea"/>
              </a:rPr>
              <a:t>使用多个返回值和一个简单的约定，Go 解决了让程序员知道什么时候出了问题，并为真正的异常情况保留了 </a:t>
            </a:r>
            <a:r>
              <a:rPr lang="en-US" altLang="zh-CN" sz="3200">
                <a:solidFill>
                  <a:schemeClr val="accent2"/>
                </a:solidFill>
                <a:latin typeface="Alibaba PuHuiTi R" pitchFamily="18" charset="-122"/>
                <a:sym typeface="+mn-ea"/>
              </a:rPr>
              <a:t>panic</a:t>
            </a:r>
            <a:r>
              <a:rPr lang="zh-CN" altLang="en-US" sz="3200">
                <a:solidFill>
                  <a:schemeClr val="accent2"/>
                </a:solidFill>
                <a:latin typeface="Alibaba PuHuiTi R" pitchFamily="18" charset="-122"/>
                <a:sym typeface="+mn-ea"/>
              </a:rPr>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p>
        </p:txBody>
      </p:sp>
      <p:pic>
        <p:nvPicPr>
          <p:cNvPr id="2" name="图片 1"/>
          <p:cNvPicPr>
            <a:picLocks noChangeAspect="1"/>
          </p:cNvPicPr>
          <p:nvPr/>
        </p:nvPicPr>
        <p:blipFill>
          <a:blip r:embed="rId3"/>
          <a:stretch>
            <a:fillRect/>
          </a:stretch>
        </p:blipFill>
        <p:spPr>
          <a:xfrm>
            <a:off x="4172349" y="2488018"/>
            <a:ext cx="15263632" cy="9879031"/>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3271</Words>
  <Application>Microsoft Macintosh PowerPoint</Application>
  <PresentationFormat>自定义</PresentationFormat>
  <Paragraphs>311</Paragraphs>
  <Slides>56</Slides>
  <Notes>49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Microsoft YaHei</vt:lpstr>
      <vt:lpstr>Alibaba PuHuiTi R</vt:lpstr>
      <vt:lpstr>Alibaba PuHuiTi Regular</vt:lpstr>
      <vt:lpstr>Arial</vt:lpstr>
      <vt:lpstr>Helvetica</vt:lpstr>
      <vt:lpstr>Helvetica Light</vt:lpstr>
      <vt:lpstr>Helvetica Neue</vt:lpstr>
      <vt:lpstr>Helvetica Neue Light</vt:lpstr>
      <vt:lpstr>Helvetica Oblique</vt:lpstr>
      <vt:lpstr>Wingdings</vt: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PowerPoint 演示文稿</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revision>2023</cp:revision>
  <cp:lastPrinted>2021-03-18T05:30:14Z</cp:lastPrinted>
  <dcterms:created xsi:type="dcterms:W3CDTF">2021-03-18T05:30:14Z</dcterms:created>
  <dcterms:modified xsi:type="dcterms:W3CDTF">2021-04-19T09:05:47Z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